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1"/>
  </p:notesMasterIdLst>
  <p:handoutMasterIdLst>
    <p:handoutMasterId r:id="rId42"/>
  </p:handoutMasterIdLst>
  <p:sldIdLst>
    <p:sldId id="330" r:id="rId2"/>
    <p:sldId id="275" r:id="rId3"/>
    <p:sldId id="287" r:id="rId4"/>
    <p:sldId id="277" r:id="rId5"/>
    <p:sldId id="336" r:id="rId6"/>
    <p:sldId id="332" r:id="rId7"/>
    <p:sldId id="288" r:id="rId8"/>
    <p:sldId id="278" r:id="rId9"/>
    <p:sldId id="289" r:id="rId10"/>
    <p:sldId id="340" r:id="rId11"/>
    <p:sldId id="337" r:id="rId12"/>
    <p:sldId id="338" r:id="rId13"/>
    <p:sldId id="279" r:id="rId14"/>
    <p:sldId id="290" r:id="rId15"/>
    <p:sldId id="292" r:id="rId16"/>
    <p:sldId id="294" r:id="rId17"/>
    <p:sldId id="293" r:id="rId18"/>
    <p:sldId id="335" r:id="rId19"/>
    <p:sldId id="295" r:id="rId20"/>
    <p:sldId id="296" r:id="rId21"/>
    <p:sldId id="280" r:id="rId22"/>
    <p:sldId id="339" r:id="rId23"/>
    <p:sldId id="299" r:id="rId24"/>
    <p:sldId id="300" r:id="rId25"/>
    <p:sldId id="298" r:id="rId26"/>
    <p:sldId id="302" r:id="rId27"/>
    <p:sldId id="329" r:id="rId28"/>
    <p:sldId id="303" r:id="rId29"/>
    <p:sldId id="304" r:id="rId30"/>
    <p:sldId id="307" r:id="rId31"/>
    <p:sldId id="306" r:id="rId32"/>
    <p:sldId id="305" r:id="rId33"/>
    <p:sldId id="334" r:id="rId34"/>
    <p:sldId id="310" r:id="rId35"/>
    <p:sldId id="311" r:id="rId36"/>
    <p:sldId id="313" r:id="rId37"/>
    <p:sldId id="314" r:id="rId38"/>
    <p:sldId id="286" r:id="rId39"/>
    <p:sldId id="331" r:id="rId40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66CCFF"/>
    <a:srgbClr val="CCFFFF"/>
    <a:srgbClr val="F8F8F8"/>
    <a:srgbClr val="EAEAEA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4" autoAdjust="0"/>
  </p:normalViewPr>
  <p:slideViewPr>
    <p:cSldViewPr snapToGrid="0">
      <p:cViewPr varScale="1">
        <p:scale>
          <a:sx n="63" d="100"/>
          <a:sy n="63" d="100"/>
        </p:scale>
        <p:origin x="-894" y="-108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0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pitchFamily="34" charset="0"/>
              </a:defRPr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pitchFamily="34" charset="0"/>
              </a:defRPr>
            </a:lvl1pPr>
          </a:lstStyle>
          <a:p>
            <a:fld id="{1813E216-9DBC-4160-9130-1C22F3DBD3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itchFamily="18" charset="0"/>
              </a:defRPr>
            </a:lvl1pPr>
          </a:lstStyle>
          <a:p>
            <a:fld id="{90A45989-391F-4DB5-84FA-5BF3679864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A0BA8CA-DE7D-4885-BB88-2097FB1F4256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256DF3B-CBF2-402F-BC8C-76B61A4B7244}" type="slidenum">
              <a:rPr lang="en-US"/>
              <a:pPr/>
              <a:t>10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257A06A-B9FD-4AF7-9227-28716CD401B3}" type="slidenum">
              <a:rPr lang="en-US"/>
              <a:pPr/>
              <a:t>13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5131251-E98F-4669-B41A-4EF6C98230E1}" type="slidenum">
              <a:rPr lang="en-US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BA948E5-0A3E-487D-BD2A-0E15EF3D841E}" type="slidenum">
              <a:rPr lang="en-US"/>
              <a:pPr/>
              <a:t>15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5ABA349-0E9B-436B-A60E-601862CB4A69}" type="slidenum">
              <a:rPr lang="en-US"/>
              <a:pPr/>
              <a:t>16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CBB2597-CCC7-4020-BFB9-12276F65DEFB}" type="slidenum">
              <a:rPr lang="en-US"/>
              <a:pPr/>
              <a:t>17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897C951-64C6-482E-BD9A-B489B39F3962}" type="slidenum">
              <a:rPr lang="en-US"/>
              <a:pPr/>
              <a:t>18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6C35D92-F325-40F3-A261-88358A8B6F15}" type="slidenum">
              <a:rPr lang="en-US"/>
              <a:pPr/>
              <a:t>19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21EE071-9CC9-491A-A285-2389C6DF5F9A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B22FCED-BF8F-4924-A735-2FF44D70A3DB}" type="slidenum">
              <a:rPr lang="en-US"/>
              <a:pPr/>
              <a:t>20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55C67DD-6E80-4A5F-8D33-214CDBC1DA50}" type="slidenum">
              <a:rPr lang="en-US"/>
              <a:pPr/>
              <a:t>21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088CAAC-28C3-4513-AF7F-9FEB0425F126}" type="slidenum">
              <a:rPr lang="en-US"/>
              <a:pPr/>
              <a:t>23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9C42BB2-BBDA-41ED-A8EB-7B7B818CB3F6}" type="slidenum">
              <a:rPr lang="en-US"/>
              <a:pPr/>
              <a:t>24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440D39D-4E24-4161-B963-9E4B7F3B343E}" type="slidenum">
              <a:rPr lang="en-US"/>
              <a:pPr/>
              <a:t>25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216C3CD-3CF7-4BBC-AFB0-14B6241CD417}" type="slidenum">
              <a:rPr lang="en-US"/>
              <a:pPr/>
              <a:t>26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7780B77-05BA-4071-8722-FEC6F6FEBFCD}" type="slidenum">
              <a:rPr lang="en-US"/>
              <a:pPr/>
              <a:t>27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0B36296-0424-4480-AFF6-4AE198201223}" type="slidenum">
              <a:rPr lang="en-US"/>
              <a:pPr/>
              <a:t>28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5CDD7B2-F544-4E31-866C-58337FC883E0}" type="slidenum">
              <a:rPr lang="en-US"/>
              <a:pPr/>
              <a:t>29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3914FCA-7920-48FB-984E-1BD59C2D8E6F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67D44F5-8D68-453F-A709-3D4E72D599F3}" type="slidenum">
              <a:rPr lang="en-US"/>
              <a:pPr/>
              <a:t>30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4EA552B-D136-4A2B-8460-32571649BBCB}" type="slidenum">
              <a:rPr lang="en-US"/>
              <a:pPr/>
              <a:t>31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A54C1DE-4F29-48C1-9FDF-00B5E926E02E}" type="slidenum">
              <a:rPr lang="en-US"/>
              <a:pPr/>
              <a:t>32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677A5ED-C523-4766-9AB4-20E13DCCE74A}" type="slidenum">
              <a:rPr lang="en-US"/>
              <a:pPr/>
              <a:t>33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F67006D-6E32-44C4-AB88-B91E791149B3}" type="slidenum">
              <a:rPr lang="en-US"/>
              <a:pPr/>
              <a:t>34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76A70CC-1122-463C-87A9-7353AB441AFA}" type="slidenum">
              <a:rPr lang="en-US"/>
              <a:pPr/>
              <a:t>35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2108EC1-EBF3-409D-BF2F-68C44965E10C}" type="slidenum">
              <a:rPr lang="en-US"/>
              <a:pPr/>
              <a:t>36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918839E-FE1F-4166-A39C-FAEEA44FBC1A}" type="slidenum">
              <a:rPr lang="en-US"/>
              <a:pPr/>
              <a:t>37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0299C32-D565-4DCB-8E30-4411EC967E2F}" type="slidenum">
              <a:rPr lang="en-US"/>
              <a:pPr/>
              <a:t>38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79B49D1-F9D3-42F8-B4CC-4D61AD53FE3A}" type="slidenum">
              <a:rPr lang="en-US"/>
              <a:pPr/>
              <a:t>39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8475A31-6EDA-4E35-9D10-DFE9C4F42DDD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2054A79-32AF-4F8E-AC70-132F19472B72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DA9866D-3AF5-4C16-81A8-4130F49939A1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1A2B31B-41C7-4924-8D69-0A1DBD2DB4EB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256DF3B-CBF2-402F-BC8C-76B61A4B7244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+mn-ea"/>
            </a:endParaRP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2.</a:t>
            </a:r>
            <a:fld id="{FDC24004-0507-4DDF-A46C-029A80A6201F}" type="slidenum">
              <a:rPr lang="en-US" sz="1000" b="1">
                <a:solidFill>
                  <a:srgbClr val="006699"/>
                </a:solidFill>
                <a:latin typeface="Helvetica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1000" b="1">
              <a:solidFill>
                <a:srgbClr val="006699"/>
              </a:solidFill>
              <a:latin typeface="Helvetica" pitchFamily="34" charset="0"/>
            </a:endParaRP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2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2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Chapter 2:  Operating-System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User Operating System Interface - GUI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081088"/>
            <a:ext cx="8229600" cy="4530725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Many </a:t>
            </a:r>
            <a:r>
              <a:rPr lang="en-US" sz="2400" dirty="0" smtClean="0"/>
              <a:t>systems now include both CLI and GUI interfaces</a:t>
            </a:r>
          </a:p>
          <a:p>
            <a:pPr lvl="1"/>
            <a:r>
              <a:rPr lang="en-US" sz="2400" dirty="0" smtClean="0"/>
              <a:t>Microsoft Windows is GUI with CLI “command” shell</a:t>
            </a:r>
          </a:p>
          <a:p>
            <a:pPr lvl="1"/>
            <a:r>
              <a:rPr lang="en-US" sz="2400" dirty="0" smtClean="0"/>
              <a:t>Apple Mac OS X as “Aqua” GUI interface with UNIX kernel underneath and shells available</a:t>
            </a:r>
          </a:p>
          <a:p>
            <a:pPr lvl="1"/>
            <a:r>
              <a:rPr lang="en-US" sz="2400" dirty="0" smtClean="0"/>
              <a:t>Solaris is CLI with optional GUI interfaces (Java Desktop, KDE)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Bourne Shell Command Interpreter</a:t>
            </a:r>
          </a:p>
        </p:txBody>
      </p:sp>
      <p:pic>
        <p:nvPicPr>
          <p:cNvPr id="32772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155065"/>
            <a:ext cx="6181725" cy="4810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Mac OS X GUI</a:t>
            </a:r>
          </a:p>
        </p:txBody>
      </p:sp>
      <p:pic>
        <p:nvPicPr>
          <p:cNvPr id="33796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2388" y="1274763"/>
            <a:ext cx="6410325" cy="4949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Calls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126808"/>
            <a:ext cx="8229600" cy="4530725"/>
          </a:xfrm>
        </p:spPr>
        <p:txBody>
          <a:bodyPr/>
          <a:lstStyle/>
          <a:p>
            <a:r>
              <a:rPr lang="en-US" sz="2400" dirty="0" smtClean="0"/>
              <a:t>Programming interface to </a:t>
            </a:r>
            <a:r>
              <a:rPr lang="en-US" sz="2400" dirty="0" smtClean="0"/>
              <a:t>services </a:t>
            </a:r>
            <a:r>
              <a:rPr lang="en-US" sz="2400" dirty="0" smtClean="0"/>
              <a:t>provided by the OS</a:t>
            </a:r>
          </a:p>
          <a:p>
            <a:r>
              <a:rPr lang="en-US" sz="2400" dirty="0" smtClean="0"/>
              <a:t>Typically written in a high-level language (C or C++)</a:t>
            </a:r>
          </a:p>
          <a:p>
            <a:r>
              <a:rPr lang="en-US" sz="2400" dirty="0" smtClean="0"/>
              <a:t>Mostly accessed by programs via a high-level </a:t>
            </a:r>
            <a:r>
              <a:rPr lang="en-US" sz="2400" dirty="0" smtClean="0">
                <a:solidFill>
                  <a:srgbClr val="3366FF"/>
                </a:solidFill>
              </a:rPr>
              <a:t>Application Program Interface (API) </a:t>
            </a:r>
            <a:r>
              <a:rPr lang="en-US" sz="2400" dirty="0" smtClean="0"/>
              <a:t>rather than direct system call use</a:t>
            </a:r>
          </a:p>
          <a:p>
            <a:r>
              <a:rPr lang="en-US" sz="2400" dirty="0" smtClean="0"/>
              <a:t>Three most common APIs are Win32 API for Windows, POSIX API for POSIX-based systems (including virtually all versions of UNIX, Linux, and Mac OS X), and Java API for the Java virtual machine (JVM)</a:t>
            </a:r>
          </a:p>
          <a:p>
            <a:r>
              <a:rPr lang="en-US" sz="2400" dirty="0" smtClean="0"/>
              <a:t>Why use APIs rather than system calls?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System Calls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System call sequence to copy the contents of one file to another file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793" y="1919605"/>
            <a:ext cx="5937250" cy="4017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Standard API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974408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Consider the </a:t>
            </a:r>
            <a:r>
              <a:rPr lang="en-US" sz="2000" dirty="0" err="1" smtClean="0"/>
              <a:t>ReadFile</a:t>
            </a:r>
            <a:r>
              <a:rPr lang="en-US" sz="2000" dirty="0" smtClean="0"/>
              <a:t>() function in the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Win32 API—a function for reading from a file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A description of the parameters passed to </a:t>
            </a:r>
            <a:r>
              <a:rPr lang="en-US" sz="2000" dirty="0" err="1" smtClean="0"/>
              <a:t>ReadFile</a:t>
            </a:r>
            <a:r>
              <a:rPr lang="en-US" sz="2000" dirty="0" smtClean="0"/>
              <a:t>()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HANDLE file—the file to be read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LPVOID buffer—a buffer where the data will be read into and written from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DWORD </a:t>
            </a:r>
            <a:r>
              <a:rPr lang="en-US" dirty="0" err="1" smtClean="0"/>
              <a:t>bytesToRead</a:t>
            </a:r>
            <a:r>
              <a:rPr lang="en-US" dirty="0" smtClean="0"/>
              <a:t>— # of </a:t>
            </a:r>
            <a:r>
              <a:rPr lang="en-US" dirty="0" smtClean="0"/>
              <a:t>bytes to be read into the buffer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LPDWORD </a:t>
            </a:r>
            <a:r>
              <a:rPr lang="en-US" dirty="0" err="1" smtClean="0"/>
              <a:t>bytesRead</a:t>
            </a:r>
            <a:r>
              <a:rPr lang="en-US" dirty="0" smtClean="0"/>
              <a:t>— # of </a:t>
            </a:r>
            <a:r>
              <a:rPr lang="en-US" dirty="0" smtClean="0"/>
              <a:t>bytes read during the last read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LPOVERLAPPED </a:t>
            </a:r>
            <a:r>
              <a:rPr lang="en-US" dirty="0" err="1" smtClean="0"/>
              <a:t>ovl</a:t>
            </a:r>
            <a:r>
              <a:rPr lang="en-US" dirty="0" smtClean="0"/>
              <a:t>—indicates if overlapped I/O is being used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 l="1031" t="29628" r="1031" b="29379"/>
          <a:stretch>
            <a:fillRect/>
          </a:stretch>
        </p:blipFill>
        <p:spPr bwMode="auto">
          <a:xfrm>
            <a:off x="1585913" y="1718945"/>
            <a:ext cx="6732587" cy="2112963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Call Implementation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Typically, a number associated with each system call</a:t>
            </a:r>
          </a:p>
          <a:p>
            <a:pPr lvl="1"/>
            <a:r>
              <a:rPr lang="en-US" sz="2000" dirty="0" smtClean="0"/>
              <a:t>System-call interface maintains a table indexed according to these numbers</a:t>
            </a:r>
          </a:p>
          <a:p>
            <a:r>
              <a:rPr lang="en-US" sz="2000" dirty="0" smtClean="0"/>
              <a:t>The system call interface invokes intended system call in OS kernel and returns status of the system call and any return values</a:t>
            </a:r>
          </a:p>
          <a:p>
            <a:r>
              <a:rPr lang="en-US" sz="2000" dirty="0" smtClean="0"/>
              <a:t>The caller need know nothing about how the system call is implemented</a:t>
            </a:r>
          </a:p>
          <a:p>
            <a:pPr lvl="1"/>
            <a:r>
              <a:rPr lang="en-US" sz="2000" dirty="0" smtClean="0"/>
              <a:t>Just needs to obey API and understand what OS will do as a result call</a:t>
            </a:r>
          </a:p>
          <a:p>
            <a:pPr lvl="1"/>
            <a:r>
              <a:rPr lang="en-US" sz="2000" dirty="0" smtClean="0"/>
              <a:t>Most details of  OS interface hidden from programmer by API  </a:t>
            </a:r>
          </a:p>
          <a:p>
            <a:pPr lvl="2"/>
            <a:r>
              <a:rPr lang="en-US" sz="2000" dirty="0" smtClean="0"/>
              <a:t>Managed by run-time support library (set of functions built into libraries included with compiler)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API – System Call – OS Relationship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/>
          <a:srcRect l="751" t="9875" r="937" b="10126"/>
          <a:stretch>
            <a:fillRect/>
          </a:stretch>
        </p:blipFill>
        <p:spPr bwMode="auto">
          <a:xfrm>
            <a:off x="981075" y="1500188"/>
            <a:ext cx="7489825" cy="45704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6388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Standard C Library Example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3163"/>
            <a:ext cx="7642225" cy="5078412"/>
          </a:xfrm>
        </p:spPr>
        <p:txBody>
          <a:bodyPr/>
          <a:lstStyle/>
          <a:p>
            <a:r>
              <a:rPr lang="en-US" sz="2400" dirty="0" smtClean="0"/>
              <a:t>C program invoking </a:t>
            </a:r>
            <a:r>
              <a:rPr lang="en-US" sz="2400" dirty="0" err="1" smtClean="0"/>
              <a:t>printf</a:t>
            </a:r>
            <a:r>
              <a:rPr lang="en-US" sz="2400" dirty="0" smtClean="0"/>
              <a:t>() library call, which calls write() system call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 l="18286" t="2666" r="17346" b="1784"/>
          <a:stretch>
            <a:fillRect/>
          </a:stretch>
        </p:blipFill>
        <p:spPr bwMode="auto">
          <a:xfrm>
            <a:off x="2627313" y="2131378"/>
            <a:ext cx="3770312" cy="42862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Call Parameter Passing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Often, more information is required than simply identity of desired system call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Exact type and amount of information vary according to OS and call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Three general methods used to pass parameters to the OS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Simplest:  pass the parameters in </a:t>
            </a:r>
            <a:r>
              <a:rPr lang="en-US" sz="2000" i="1" dirty="0" smtClean="0"/>
              <a:t>registers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 In some cases, may be more parameters than registers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Parameters stored in a </a:t>
            </a:r>
            <a:r>
              <a:rPr lang="en-US" sz="2000" i="1" dirty="0" smtClean="0"/>
              <a:t>block, </a:t>
            </a:r>
            <a:r>
              <a:rPr lang="en-US" sz="2000" dirty="0" smtClean="0"/>
              <a:t>or table, in memory, and address of block passed as a parameter in a register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This approach taken by Linux and Solaris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Parameters placed, or </a:t>
            </a:r>
            <a:r>
              <a:rPr lang="en-US" sz="2000" i="1" dirty="0" smtClean="0"/>
              <a:t>pushed, </a:t>
            </a:r>
            <a:r>
              <a:rPr lang="en-US" sz="2000" dirty="0" smtClean="0"/>
              <a:t>onto the </a:t>
            </a:r>
            <a:r>
              <a:rPr lang="en-US" sz="2000" i="1" dirty="0" smtClean="0"/>
              <a:t>stack </a:t>
            </a:r>
            <a:r>
              <a:rPr lang="en-US" sz="2000" dirty="0" smtClean="0"/>
              <a:t>by the program and </a:t>
            </a:r>
            <a:r>
              <a:rPr lang="en-US" sz="2000" i="1" dirty="0" smtClean="0"/>
              <a:t>popped </a:t>
            </a:r>
            <a:r>
              <a:rPr lang="en-US" sz="2000" dirty="0" smtClean="0"/>
              <a:t>off the stack by the operating system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Block and stack methods do not limit the number or length of parameters being passed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57263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800" smtClean="0"/>
              <a:t>Chapter 2:  Operating-System Structures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4285" y="1161770"/>
            <a:ext cx="7279715" cy="4530725"/>
          </a:xfrm>
        </p:spPr>
        <p:txBody>
          <a:bodyPr/>
          <a:lstStyle/>
          <a:p>
            <a:r>
              <a:rPr lang="en-US" sz="3200" dirty="0" smtClean="0"/>
              <a:t>Operating System Services</a:t>
            </a:r>
          </a:p>
          <a:p>
            <a:r>
              <a:rPr lang="en-US" sz="3200" dirty="0" smtClean="0"/>
              <a:t>User Operating System Interface</a:t>
            </a:r>
          </a:p>
          <a:p>
            <a:r>
              <a:rPr lang="en-US" sz="3200" dirty="0" smtClean="0"/>
              <a:t>System Calls</a:t>
            </a:r>
          </a:p>
          <a:p>
            <a:r>
              <a:rPr lang="en-US" sz="3200" dirty="0" smtClean="0"/>
              <a:t>Types of System Calls</a:t>
            </a:r>
          </a:p>
          <a:p>
            <a:r>
              <a:rPr lang="en-US" sz="3200" dirty="0" smtClean="0"/>
              <a:t>System Programs</a:t>
            </a:r>
          </a:p>
          <a:p>
            <a:r>
              <a:rPr lang="en-US" sz="3200" dirty="0" smtClean="0"/>
              <a:t>Operating </a:t>
            </a:r>
            <a:r>
              <a:rPr lang="en-US" sz="3200" dirty="0" smtClean="0"/>
              <a:t>System </a:t>
            </a:r>
            <a:r>
              <a:rPr lang="en-US" sz="3200" dirty="0" smtClean="0"/>
              <a:t>Structure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Parameter Passing via Table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 l="1079" t="16791" r="1241" b="15501"/>
          <a:stretch>
            <a:fillRect/>
          </a:stretch>
        </p:blipFill>
        <p:spPr bwMode="auto">
          <a:xfrm>
            <a:off x="1844675" y="1701800"/>
            <a:ext cx="6178550" cy="3211513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828800" y="2017713"/>
            <a:ext cx="0" cy="2193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4049713" y="1697038"/>
            <a:ext cx="841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System Calls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06650" y="1263968"/>
            <a:ext cx="4832350" cy="4530725"/>
          </a:xfrm>
        </p:spPr>
        <p:txBody>
          <a:bodyPr/>
          <a:lstStyle/>
          <a:p>
            <a:r>
              <a:rPr lang="en-US" sz="2400" dirty="0" smtClean="0"/>
              <a:t>Process control</a:t>
            </a:r>
          </a:p>
          <a:p>
            <a:r>
              <a:rPr lang="en-US" sz="2400" dirty="0" smtClean="0"/>
              <a:t>File management</a:t>
            </a:r>
          </a:p>
          <a:p>
            <a:r>
              <a:rPr lang="en-US" sz="2400" dirty="0" smtClean="0"/>
              <a:t>Device management</a:t>
            </a:r>
          </a:p>
          <a:p>
            <a:r>
              <a:rPr lang="en-US" sz="2400" dirty="0" smtClean="0"/>
              <a:t>Information maintenance</a:t>
            </a:r>
          </a:p>
          <a:p>
            <a:r>
              <a:rPr lang="en-US" sz="2400" dirty="0" smtClean="0"/>
              <a:t>Communications</a:t>
            </a:r>
          </a:p>
          <a:p>
            <a:r>
              <a:rPr lang="en-US" sz="2400" dirty="0" smtClean="0"/>
              <a:t>Protection</a:t>
            </a:r>
          </a:p>
          <a:p>
            <a:pPr>
              <a:buFont typeface="Monotype Sort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042988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800" smtClean="0"/>
              <a:t>Examples of Windows and Unix System Calls</a:t>
            </a:r>
          </a:p>
        </p:txBody>
      </p:sp>
      <p:pic>
        <p:nvPicPr>
          <p:cNvPr id="53254" name="Picture 6" descr="OS8-p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8838" y="1203325"/>
            <a:ext cx="5395912" cy="4811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MS-DOS execution</a:t>
            </a: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848600" cy="5334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smtClean="0"/>
          </a:p>
          <a:p>
            <a:pPr>
              <a:buFont typeface="Monotype Sorts" pitchFamily="2" charset="2"/>
              <a:buNone/>
            </a:pPr>
            <a:endParaRPr lang="en-US" smtClean="0"/>
          </a:p>
          <a:p>
            <a:pPr>
              <a:buFont typeface="Monotype Sorts" pitchFamily="2" charset="2"/>
              <a:buNone/>
            </a:pPr>
            <a:endParaRPr lang="en-US" smtClean="0"/>
          </a:p>
          <a:p>
            <a:pPr>
              <a:buFont typeface="Monotype Sorts" pitchFamily="2" charset="2"/>
              <a:buNone/>
            </a:pPr>
            <a:endParaRPr lang="en-US" smtClean="0"/>
          </a:p>
          <a:p>
            <a:pPr>
              <a:buFont typeface="Monotype Sorts" pitchFamily="2" charset="2"/>
              <a:buNone/>
            </a:pPr>
            <a:endParaRPr lang="en-US" smtClean="0"/>
          </a:p>
          <a:p>
            <a:pPr>
              <a:buFont typeface="Monotype Sorts" pitchFamily="2" charset="2"/>
              <a:buNone/>
            </a:pPr>
            <a:endParaRPr lang="en-US" smtClean="0"/>
          </a:p>
          <a:p>
            <a:pPr>
              <a:buFont typeface="Monotype Sorts" pitchFamily="2" charset="2"/>
              <a:buNone/>
            </a:pPr>
            <a:endParaRPr lang="en-US" smtClean="0"/>
          </a:p>
          <a:p>
            <a:pPr>
              <a:buFont typeface="Monotype Sorts" pitchFamily="2" charset="2"/>
              <a:buNone/>
            </a:pPr>
            <a:endParaRPr lang="en-US" smtClean="0"/>
          </a:p>
          <a:p>
            <a:pPr>
              <a:buFont typeface="Monotype Sorts" pitchFamily="2" charset="2"/>
              <a:buNone/>
            </a:pPr>
            <a:endParaRPr lang="en-US" smtClean="0"/>
          </a:p>
          <a:p>
            <a:pPr>
              <a:buFont typeface="Monotype Sorts" pitchFamily="2" charset="2"/>
              <a:buNone/>
            </a:pPr>
            <a:endParaRPr lang="en-US" smtClean="0"/>
          </a:p>
          <a:p>
            <a:pPr>
              <a:buFont typeface="Monotype Sorts" pitchFamily="2" charset="2"/>
              <a:buNone/>
            </a:pPr>
            <a:endParaRPr lang="en-US" smtClean="0"/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/>
          <a:srcRect l="7399" t="1900" r="6282" b="999"/>
          <a:stretch>
            <a:fillRect/>
          </a:stretch>
        </p:blipFill>
        <p:spPr bwMode="auto">
          <a:xfrm>
            <a:off x="2254250" y="1411288"/>
            <a:ext cx="4832350" cy="40751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286000" y="5640388"/>
            <a:ext cx="45720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93300"/>
              </a:buClr>
              <a:buSzPct val="90000"/>
              <a:buFont typeface="Monotype Sorts" pitchFamily="2" charset="2"/>
              <a:buNone/>
            </a:pPr>
            <a:r>
              <a:rPr kumimoji="1" lang="en-US">
                <a:latin typeface="Helvetica" pitchFamily="34" charset="0"/>
              </a:rPr>
              <a:t>(a) At system startup (b) running a program</a:t>
            </a:r>
          </a:p>
          <a:p>
            <a:pPr>
              <a:spcBef>
                <a:spcPct val="50000"/>
              </a:spcBef>
              <a:buClr>
                <a:srgbClr val="993300"/>
              </a:buClr>
              <a:buSzPct val="90000"/>
              <a:buFont typeface="Monotype Sorts" pitchFamily="2" charset="2"/>
              <a:buNone/>
            </a:pPr>
            <a:endParaRPr kumimoji="1" lang="en-US">
              <a:latin typeface="Helvetica" pitchFamily="34" charset="0"/>
            </a:endParaRP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5268913" y="1422400"/>
            <a:ext cx="181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2192338" y="1431925"/>
            <a:ext cx="181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2220913" y="1422400"/>
            <a:ext cx="28575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57263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FreeBSD Running Multiple Programs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 l="31691" t="500" r="31691" b="500"/>
          <a:stretch>
            <a:fillRect/>
          </a:stretch>
        </p:blipFill>
        <p:spPr bwMode="auto">
          <a:xfrm>
            <a:off x="3533775" y="1468438"/>
            <a:ext cx="2305050" cy="4676775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System </a:t>
            </a:r>
            <a:r>
              <a:rPr lang="en-US" dirty="0" smtClean="0"/>
              <a:t>Programs: Categories</a:t>
            </a:r>
            <a:endParaRPr 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73480"/>
            <a:ext cx="7326313" cy="5349240"/>
          </a:xfrm>
        </p:spPr>
        <p:txBody>
          <a:bodyPr/>
          <a:lstStyle/>
          <a:p>
            <a:r>
              <a:rPr lang="en-US" sz="2300" dirty="0" smtClean="0"/>
              <a:t>System programs provide a </a:t>
            </a:r>
            <a:r>
              <a:rPr lang="en-US" sz="2300" dirty="0" smtClean="0"/>
              <a:t>environment </a:t>
            </a:r>
            <a:r>
              <a:rPr lang="en-US" sz="2300" dirty="0" smtClean="0"/>
              <a:t>for program development and execution.  </a:t>
            </a:r>
            <a:r>
              <a:rPr lang="en-US" sz="2300" dirty="0" smtClean="0"/>
              <a:t>They </a:t>
            </a:r>
            <a:r>
              <a:rPr lang="en-US" sz="2300" dirty="0" smtClean="0"/>
              <a:t>can be divided </a:t>
            </a:r>
            <a:r>
              <a:rPr lang="en-US" sz="2300" dirty="0" smtClean="0"/>
              <a:t>into several categories:</a:t>
            </a:r>
            <a:endParaRPr lang="en-US" sz="2300" dirty="0" smtClean="0"/>
          </a:p>
          <a:p>
            <a:pPr lvl="1"/>
            <a:r>
              <a:rPr lang="en-US" sz="2300" dirty="0" smtClean="0"/>
              <a:t>File manipulation </a:t>
            </a:r>
          </a:p>
          <a:p>
            <a:pPr lvl="1"/>
            <a:r>
              <a:rPr lang="en-US" sz="2300" dirty="0" smtClean="0"/>
              <a:t>Status information</a:t>
            </a:r>
          </a:p>
          <a:p>
            <a:pPr lvl="1"/>
            <a:r>
              <a:rPr lang="en-US" sz="2300" dirty="0" smtClean="0"/>
              <a:t>File modification</a:t>
            </a:r>
          </a:p>
          <a:p>
            <a:pPr lvl="1"/>
            <a:r>
              <a:rPr lang="en-US" sz="2300" dirty="0" smtClean="0"/>
              <a:t>Programming language support</a:t>
            </a:r>
          </a:p>
          <a:p>
            <a:pPr lvl="1"/>
            <a:r>
              <a:rPr lang="en-US" sz="2300" dirty="0" smtClean="0"/>
              <a:t>Program loading and execution</a:t>
            </a:r>
          </a:p>
          <a:p>
            <a:pPr lvl="1"/>
            <a:r>
              <a:rPr lang="en-US" sz="2300" dirty="0" smtClean="0"/>
              <a:t>Communications</a:t>
            </a:r>
          </a:p>
          <a:p>
            <a:pPr lvl="1"/>
            <a:r>
              <a:rPr lang="en-US" sz="2300" dirty="0" smtClean="0"/>
              <a:t>Application programs</a:t>
            </a:r>
          </a:p>
          <a:p>
            <a:pPr>
              <a:buNone/>
            </a:pPr>
            <a:r>
              <a:rPr lang="en-US" sz="2300" dirty="0" smtClean="0"/>
              <a:t>    Most </a:t>
            </a:r>
            <a:r>
              <a:rPr lang="en-US" sz="2300" dirty="0" smtClean="0"/>
              <a:t>users’ view of the operation system is defined by system programs, not the actual system calls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Programs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065848"/>
            <a:ext cx="8229600" cy="4530725"/>
          </a:xfrm>
          <a:noFill/>
        </p:spPr>
        <p:txBody>
          <a:bodyPr/>
          <a:lstStyle/>
          <a:p>
            <a:r>
              <a:rPr lang="en-US" sz="2400" dirty="0" smtClean="0"/>
              <a:t>Provide a convenient environment for program development and execution</a:t>
            </a:r>
          </a:p>
          <a:p>
            <a:pPr lvl="1"/>
            <a:r>
              <a:rPr lang="en-US" sz="2000" dirty="0" smtClean="0"/>
              <a:t>Some of them are simply user interfaces to system calls; others are considerably more complex</a:t>
            </a:r>
          </a:p>
          <a:p>
            <a:r>
              <a:rPr lang="en-US" sz="2400" dirty="0" smtClean="0"/>
              <a:t>File management - Create, delete, copy, rename, print, dump, list, and generally manipulate files and directories</a:t>
            </a:r>
          </a:p>
          <a:p>
            <a:r>
              <a:rPr lang="en-US" sz="2400" dirty="0" smtClean="0"/>
              <a:t>Status information</a:t>
            </a:r>
          </a:p>
          <a:p>
            <a:pPr lvl="1"/>
            <a:r>
              <a:rPr lang="en-US" sz="2000" dirty="0" smtClean="0"/>
              <a:t>Some ask the system for info - date, time, amount of available memory, disk space, number of users</a:t>
            </a:r>
          </a:p>
          <a:p>
            <a:pPr lvl="1"/>
            <a:r>
              <a:rPr lang="en-US" sz="2000" dirty="0" smtClean="0"/>
              <a:t>Others provide detailed performance, logging, and debugging information</a:t>
            </a:r>
          </a:p>
          <a:p>
            <a:pPr lvl="1"/>
            <a:r>
              <a:rPr lang="en-US" sz="2000" dirty="0" smtClean="0"/>
              <a:t>Typically, these programs format and print the output to the terminal or other output devices</a:t>
            </a:r>
          </a:p>
          <a:p>
            <a:pPr lvl="1"/>
            <a:r>
              <a:rPr lang="en-US" sz="2000" dirty="0" smtClean="0"/>
              <a:t>Some systems implement  a registry - used to store and retrieve configuration information</a:t>
            </a:r>
          </a:p>
          <a:p>
            <a:pPr>
              <a:buFont typeface="Monotype Sorts" pitchFamily="2" charset="2"/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Programs (cont’d)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300" dirty="0" smtClean="0"/>
              <a:t>File modification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Text editors to create and modify files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Special commands to search contents of files or perform transformations of the text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>Programming-language support - Compilers, assemblers, debuggers and interpreters sometimes provided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>Program loading and execution- Absolute loaders, </a:t>
            </a:r>
            <a:r>
              <a:rPr lang="en-US" sz="2300" dirty="0" err="1" smtClean="0"/>
              <a:t>relocatable</a:t>
            </a:r>
            <a:r>
              <a:rPr lang="en-US" sz="2300" dirty="0" smtClean="0"/>
              <a:t> loaders, linkage editors, and overlay-loaders, debugging systems for higher-level and machine language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>Communications </a:t>
            </a:r>
            <a:r>
              <a:rPr lang="en-US" sz="2300" dirty="0" smtClean="0"/>
              <a:t>– </a:t>
            </a:r>
            <a:r>
              <a:rPr lang="en-US" sz="2300" dirty="0" smtClean="0"/>
              <a:t>Provide </a:t>
            </a:r>
            <a:r>
              <a:rPr lang="en-US" sz="2300" dirty="0" smtClean="0"/>
              <a:t>mechanism </a:t>
            </a:r>
            <a:r>
              <a:rPr lang="en-US" sz="2300" dirty="0" smtClean="0"/>
              <a:t>for creating virtual connections among processes, users, </a:t>
            </a:r>
            <a:r>
              <a:rPr lang="en-US" sz="2300" dirty="0" smtClean="0"/>
              <a:t>&amp; </a:t>
            </a:r>
            <a:r>
              <a:rPr lang="en-US" sz="2300" dirty="0" smtClean="0"/>
              <a:t>computer systems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Allow users to send messages to one another’s screens, browse web pages, send electronic-mail messages, log in remotely, transfer files from one machine to another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Simple Structure </a:t>
            </a:r>
            <a:endParaRPr lang="en-US" sz="240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MS-DOS – written to provide the most functionality in the least space</a:t>
            </a:r>
          </a:p>
          <a:p>
            <a:pPr lvl="1"/>
            <a:r>
              <a:rPr lang="en-US" sz="2000" dirty="0" smtClean="0"/>
              <a:t>Not divided into modules</a:t>
            </a:r>
          </a:p>
          <a:p>
            <a:pPr lvl="1"/>
            <a:r>
              <a:rPr lang="en-US" sz="2000" dirty="0" smtClean="0"/>
              <a:t>Although MS-DOS has some structure, its interfaces and levels of functionality are not well separated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MS-DOS Layer Structure</a:t>
            </a:r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3"/>
          <a:srcRect l="12146" t="1884" r="12619" b="1917"/>
          <a:stretch>
            <a:fillRect/>
          </a:stretch>
        </p:blipFill>
        <p:spPr bwMode="auto">
          <a:xfrm>
            <a:off x="2136775" y="1327150"/>
            <a:ext cx="5054600" cy="4846638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0660" name="Line 5"/>
          <p:cNvSpPr>
            <a:spLocks noChangeShapeType="1"/>
          </p:cNvSpPr>
          <p:nvPr/>
        </p:nvSpPr>
        <p:spPr bwMode="auto">
          <a:xfrm flipV="1">
            <a:off x="2568575" y="6138863"/>
            <a:ext cx="4383088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0661" name="Line 6"/>
          <p:cNvSpPr>
            <a:spLocks noChangeShapeType="1"/>
          </p:cNvSpPr>
          <p:nvPr/>
        </p:nvSpPr>
        <p:spPr bwMode="auto">
          <a:xfrm>
            <a:off x="2147888" y="1566863"/>
            <a:ext cx="0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8121" y="1215559"/>
            <a:ext cx="7243856" cy="4530725"/>
          </a:xfrm>
        </p:spPr>
        <p:txBody>
          <a:bodyPr/>
          <a:lstStyle/>
          <a:p>
            <a:r>
              <a:rPr lang="en-US" sz="3200" dirty="0" smtClean="0"/>
              <a:t>To describe the services an operating system provides to users, processes, and other systems</a:t>
            </a:r>
          </a:p>
          <a:p>
            <a:r>
              <a:rPr lang="en-US" sz="3200" dirty="0" smtClean="0"/>
              <a:t>To discuss the various ways of structuring an operating </a:t>
            </a:r>
            <a:r>
              <a:rPr lang="en-US" sz="3200" dirty="0" smtClean="0"/>
              <a:t>system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Layered Approach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The operating system is divided into a number of layers (levels), each built on top of lower layers.  The bottom layer (layer 0), is the hardware; the highest (layer N) is the user interface.</a:t>
            </a:r>
          </a:p>
          <a:p>
            <a:r>
              <a:rPr lang="en-US" sz="2400" dirty="0" smtClean="0"/>
              <a:t>With modularity, layers are selected such that each uses functions (operations) and services of only lower-level layers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92100"/>
            <a:ext cx="8229600" cy="576263"/>
          </a:xfrm>
        </p:spPr>
        <p:txBody>
          <a:bodyPr/>
          <a:lstStyle/>
          <a:p>
            <a:pPr eaLnBrk="1" hangingPunct="1"/>
            <a:r>
              <a:rPr lang="en-US" smtClean="0"/>
              <a:t>Traditional UNIX System Structure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888" y="1558925"/>
            <a:ext cx="6923087" cy="420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77825"/>
            <a:ext cx="7756525" cy="457200"/>
          </a:xfrm>
        </p:spPr>
        <p:txBody>
          <a:bodyPr/>
          <a:lstStyle/>
          <a:p>
            <a:pPr eaLnBrk="1" hangingPunct="1"/>
            <a:r>
              <a:rPr lang="en-US" smtClean="0"/>
              <a:t>UNIX</a:t>
            </a:r>
            <a:endParaRPr lang="en-US" sz="240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423988"/>
            <a:ext cx="7713663" cy="4073525"/>
          </a:xfrm>
        </p:spPr>
        <p:txBody>
          <a:bodyPr/>
          <a:lstStyle/>
          <a:p>
            <a:r>
              <a:rPr lang="en-US" sz="2400" dirty="0" smtClean="0"/>
              <a:t>UNIX – limited by hardware functionality, the original UNIX operating system had limited structuring.  The UNIX OS consists of two separable parts</a:t>
            </a:r>
          </a:p>
          <a:p>
            <a:pPr lvl="1"/>
            <a:r>
              <a:rPr lang="en-US" sz="2000" dirty="0" smtClean="0"/>
              <a:t>Systems programs</a:t>
            </a:r>
          </a:p>
          <a:p>
            <a:pPr lvl="1"/>
            <a:r>
              <a:rPr lang="en-US" sz="2000" dirty="0" smtClean="0"/>
              <a:t>The kernel</a:t>
            </a:r>
          </a:p>
          <a:p>
            <a:pPr lvl="2"/>
            <a:r>
              <a:rPr lang="en-US" sz="2000" dirty="0" smtClean="0"/>
              <a:t>Consists of everything below the system-call interface and above the physical hardware</a:t>
            </a:r>
          </a:p>
          <a:p>
            <a:pPr lvl="2"/>
            <a:r>
              <a:rPr lang="en-US" sz="2000" dirty="0" smtClean="0"/>
              <a:t>Provides the file system, CPU scheduling, memory management, and other operating-system functions; a large number of functions for one level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Layered Operating System</a:t>
            </a: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257300"/>
            <a:ext cx="5133975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Microkernel System Structure </a:t>
            </a:r>
            <a:endParaRPr lang="en-US" sz="240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97470" cy="4530725"/>
          </a:xfrm>
        </p:spPr>
        <p:txBody>
          <a:bodyPr/>
          <a:lstStyle/>
          <a:p>
            <a:r>
              <a:rPr lang="en-US" sz="2400" dirty="0" smtClean="0"/>
              <a:t>Moves as much from the kernel into “</a:t>
            </a:r>
            <a:r>
              <a:rPr lang="en-US" sz="2400" i="1" dirty="0" smtClean="0"/>
              <a:t>user</a:t>
            </a:r>
            <a:r>
              <a:rPr lang="en-US" sz="2400" dirty="0" smtClean="0"/>
              <a:t>” space</a:t>
            </a:r>
          </a:p>
          <a:p>
            <a:r>
              <a:rPr lang="en-US" sz="2400" dirty="0" smtClean="0"/>
              <a:t>Communication takes place between user modules using message passing</a:t>
            </a:r>
          </a:p>
          <a:p>
            <a:r>
              <a:rPr lang="en-US" sz="2400" dirty="0" smtClean="0"/>
              <a:t>Benefits:</a:t>
            </a:r>
          </a:p>
          <a:p>
            <a:pPr lvl="1"/>
            <a:r>
              <a:rPr lang="en-US" dirty="0" smtClean="0"/>
              <a:t>Easier to extend a microkernel</a:t>
            </a:r>
          </a:p>
          <a:p>
            <a:pPr lvl="1"/>
            <a:r>
              <a:rPr lang="en-US" dirty="0" smtClean="0"/>
              <a:t>Easier to port the operating system to new architectures</a:t>
            </a:r>
          </a:p>
          <a:p>
            <a:pPr lvl="1"/>
            <a:r>
              <a:rPr lang="en-US" dirty="0" smtClean="0"/>
              <a:t>More reliable (less code is running in kernel mode)</a:t>
            </a:r>
          </a:p>
          <a:p>
            <a:pPr lvl="1"/>
            <a:r>
              <a:rPr lang="en-US" dirty="0" smtClean="0"/>
              <a:t>More secure</a:t>
            </a:r>
          </a:p>
          <a:p>
            <a:r>
              <a:rPr lang="en-US" sz="2400" dirty="0" smtClean="0"/>
              <a:t>Detriments:</a:t>
            </a:r>
          </a:p>
          <a:p>
            <a:pPr lvl="1"/>
            <a:r>
              <a:rPr lang="en-US" dirty="0" smtClean="0"/>
              <a:t>Performance overhead of user space to kernel space communication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 OS X Structure</a:t>
            </a:r>
          </a:p>
        </p:txBody>
      </p:sp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592263"/>
            <a:ext cx="5708650" cy="382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Modules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819390" cy="4530725"/>
          </a:xfrm>
        </p:spPr>
        <p:txBody>
          <a:bodyPr/>
          <a:lstStyle/>
          <a:p>
            <a:r>
              <a:rPr lang="en-US" sz="2400" dirty="0" smtClean="0"/>
              <a:t>Most modern operating systems implement kernel modules</a:t>
            </a:r>
          </a:p>
          <a:p>
            <a:pPr lvl="1"/>
            <a:r>
              <a:rPr lang="en-US" dirty="0" smtClean="0"/>
              <a:t>Uses object-oriented approach</a:t>
            </a:r>
          </a:p>
          <a:p>
            <a:pPr lvl="1"/>
            <a:r>
              <a:rPr lang="en-US" dirty="0" smtClean="0"/>
              <a:t>Each core component is separate</a:t>
            </a:r>
          </a:p>
          <a:p>
            <a:pPr lvl="1"/>
            <a:r>
              <a:rPr lang="en-US" dirty="0" smtClean="0"/>
              <a:t>Each talks to the others over known interfaces</a:t>
            </a:r>
          </a:p>
          <a:p>
            <a:pPr lvl="1"/>
            <a:r>
              <a:rPr lang="en-US" dirty="0" smtClean="0"/>
              <a:t>Each is loadable as needed within the kernel</a:t>
            </a:r>
          </a:p>
          <a:p>
            <a:r>
              <a:rPr lang="en-US" sz="2400" dirty="0" smtClean="0"/>
              <a:t>Overall, similar to layers but with more flexible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Solaris Modular Approach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9175" y="1501775"/>
            <a:ext cx="7197725" cy="387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Boot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Operating system must be made available to hardware so hardware can start it</a:t>
            </a:r>
          </a:p>
          <a:p>
            <a:pPr lvl="1"/>
            <a:r>
              <a:rPr lang="en-US" sz="2400" dirty="0" smtClean="0"/>
              <a:t>Small piece of code – </a:t>
            </a:r>
            <a:r>
              <a:rPr lang="en-US" sz="2400" b="1" dirty="0" smtClean="0"/>
              <a:t>bootstrap loader</a:t>
            </a:r>
            <a:r>
              <a:rPr lang="en-US" sz="2400" dirty="0" smtClean="0"/>
              <a:t>, locates the kernel, loads it into memory, and starts it</a:t>
            </a:r>
          </a:p>
          <a:p>
            <a:pPr lvl="1"/>
            <a:r>
              <a:rPr lang="en-US" sz="2400" dirty="0" smtClean="0"/>
              <a:t>Sometimes two-step process where </a:t>
            </a:r>
            <a:r>
              <a:rPr lang="en-US" sz="2400" b="1" dirty="0" smtClean="0"/>
              <a:t>boot block</a:t>
            </a:r>
            <a:r>
              <a:rPr lang="en-US" sz="2400" dirty="0" smtClean="0"/>
              <a:t> at fixed location loads bootstrap loader</a:t>
            </a:r>
          </a:p>
          <a:p>
            <a:pPr lvl="1"/>
            <a:r>
              <a:rPr lang="en-US" sz="2400" dirty="0" smtClean="0"/>
              <a:t>When power initialized on system, execution starts at a fixed memory location</a:t>
            </a:r>
          </a:p>
          <a:p>
            <a:pPr lvl="2"/>
            <a:r>
              <a:rPr lang="en-US" dirty="0" smtClean="0"/>
              <a:t>Firmware used to hold initial boot code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Chapter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Operating System Services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3066" y="987244"/>
            <a:ext cx="8239125" cy="4865688"/>
          </a:xfrm>
          <a:noFill/>
        </p:spPr>
        <p:txBody>
          <a:bodyPr/>
          <a:lstStyle/>
          <a:p>
            <a:r>
              <a:rPr lang="en-US" sz="2400" dirty="0" smtClean="0"/>
              <a:t>One set of operating-system services provides functions that are helpful to the user:</a:t>
            </a:r>
          </a:p>
          <a:p>
            <a:pPr lvl="1"/>
            <a:r>
              <a:rPr lang="en-US" sz="2400" b="1" dirty="0" smtClean="0"/>
              <a:t>User interface</a:t>
            </a:r>
            <a:r>
              <a:rPr lang="en-US" sz="2400" dirty="0" smtClean="0"/>
              <a:t> - </a:t>
            </a:r>
            <a:r>
              <a:rPr lang="en-US" sz="2400" dirty="0" smtClean="0">
                <a:solidFill>
                  <a:srgbClr val="3366FF"/>
                </a:solidFill>
              </a:rPr>
              <a:t>Command-Line </a:t>
            </a:r>
            <a:r>
              <a:rPr lang="en-US" sz="2400" dirty="0" smtClean="0">
                <a:solidFill>
                  <a:srgbClr val="3366FF"/>
                </a:solidFill>
              </a:rPr>
              <a:t>(CLI)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3366FF"/>
                </a:solidFill>
              </a:rPr>
              <a:t>Graphics User Interface (GUI), Batch</a:t>
            </a:r>
          </a:p>
          <a:p>
            <a:pPr lvl="1"/>
            <a:r>
              <a:rPr lang="en-US" sz="2400" b="1" dirty="0" smtClean="0"/>
              <a:t>Program execution </a:t>
            </a:r>
            <a:r>
              <a:rPr lang="en-US" sz="2400" dirty="0" smtClean="0"/>
              <a:t>- </a:t>
            </a:r>
            <a:r>
              <a:rPr lang="en-US" sz="2400" dirty="0" smtClean="0"/>
              <a:t>system must load </a:t>
            </a:r>
            <a:r>
              <a:rPr lang="en-US" sz="2400" dirty="0" smtClean="0"/>
              <a:t>a program into </a:t>
            </a:r>
            <a:r>
              <a:rPr lang="en-US" sz="2400" dirty="0" smtClean="0"/>
              <a:t>memory, run </a:t>
            </a:r>
            <a:r>
              <a:rPr lang="en-US" sz="2400" dirty="0" smtClean="0"/>
              <a:t>that program, </a:t>
            </a:r>
            <a:r>
              <a:rPr lang="en-US" sz="2400" dirty="0" smtClean="0"/>
              <a:t>and end </a:t>
            </a:r>
            <a:r>
              <a:rPr lang="en-US" sz="2400" dirty="0" smtClean="0"/>
              <a:t>execution, either normally or abnormally (indicating error)</a:t>
            </a:r>
          </a:p>
          <a:p>
            <a:pPr lvl="1"/>
            <a:r>
              <a:rPr lang="en-US" sz="2400" b="1" dirty="0" smtClean="0"/>
              <a:t>I/O operations </a:t>
            </a:r>
            <a:r>
              <a:rPr lang="en-US" sz="2400" dirty="0" smtClean="0"/>
              <a:t>-  A running program may require I/O, which may involve a file or an I/O device </a:t>
            </a:r>
          </a:p>
          <a:p>
            <a:pPr lvl="1"/>
            <a:r>
              <a:rPr lang="en-US" sz="2400" b="1" dirty="0" smtClean="0"/>
              <a:t>File-system manipulation </a:t>
            </a:r>
            <a:r>
              <a:rPr lang="en-US" sz="2400" dirty="0" smtClean="0"/>
              <a:t>-  </a:t>
            </a:r>
            <a:r>
              <a:rPr lang="en-US" sz="2400" dirty="0" smtClean="0"/>
              <a:t>read </a:t>
            </a:r>
            <a:r>
              <a:rPr lang="en-US" sz="2400" dirty="0" smtClean="0"/>
              <a:t>and write files and directories, create and delete them, search them, list file Information, permission management.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14388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A View of Operating System Services</a:t>
            </a:r>
          </a:p>
        </p:txBody>
      </p:sp>
      <p:pic>
        <p:nvPicPr>
          <p:cNvPr id="23556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575" y="1601788"/>
            <a:ext cx="7218363" cy="360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8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Operating System Services (Cont)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8924" y="1238250"/>
            <a:ext cx="7875121" cy="5729288"/>
          </a:xfrm>
          <a:noFill/>
        </p:spPr>
        <p:txBody>
          <a:bodyPr/>
          <a:lstStyle/>
          <a:p>
            <a:r>
              <a:rPr lang="en-US" sz="2400" dirty="0" smtClean="0"/>
              <a:t>One set of operating-system services provides functions that are helpful to the user (Cont):</a:t>
            </a:r>
          </a:p>
          <a:p>
            <a:pPr lvl="1"/>
            <a:r>
              <a:rPr lang="en-US" sz="2400" b="1" dirty="0" smtClean="0"/>
              <a:t>Communications</a:t>
            </a:r>
            <a:r>
              <a:rPr lang="en-US" sz="2400" dirty="0" smtClean="0"/>
              <a:t> – Processes may exchange information, on the same computer or between computers over a network</a:t>
            </a:r>
          </a:p>
          <a:p>
            <a:pPr lvl="2"/>
            <a:r>
              <a:rPr lang="en-US" sz="1400" dirty="0" smtClean="0"/>
              <a:t>Communications may be via shared memory or through message passing (packets moved by the OS)</a:t>
            </a:r>
          </a:p>
          <a:p>
            <a:pPr lvl="1"/>
            <a:r>
              <a:rPr lang="en-US" sz="2400" b="1" dirty="0" smtClean="0"/>
              <a:t>Error detection </a:t>
            </a:r>
            <a:r>
              <a:rPr lang="en-US" sz="2400" dirty="0" smtClean="0"/>
              <a:t>– OS needs to be constantly aware of possible errors</a:t>
            </a:r>
          </a:p>
          <a:p>
            <a:pPr lvl="2"/>
            <a:r>
              <a:rPr lang="en-US" sz="1600" dirty="0" smtClean="0"/>
              <a:t>May occur in the CPU and memory hardware, in I/O devices, in user program</a:t>
            </a:r>
          </a:p>
          <a:p>
            <a:pPr lvl="2"/>
            <a:r>
              <a:rPr lang="en-US" sz="1600" dirty="0" smtClean="0"/>
              <a:t>For each type of error, OS should take the appropriate action to ensure correct and consistent computing</a:t>
            </a:r>
          </a:p>
          <a:p>
            <a:pPr lvl="2"/>
            <a:r>
              <a:rPr lang="en-US" sz="1600" dirty="0" smtClean="0"/>
              <a:t>Debugging facilities can greatly enhance the user’s and programmer’s abilities to efficiently use the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8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Operating System Services (Cont)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121093"/>
            <a:ext cx="7700963" cy="4513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Another set of OS functions exists for ensuring the efficient operation of the system itself via resource sharing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Resource allocation - </a:t>
            </a:r>
            <a:r>
              <a:rPr lang="en-US" sz="2400" dirty="0" smtClean="0"/>
              <a:t>When  multiple users or multiple jobs running concurrently, resources </a:t>
            </a:r>
            <a:r>
              <a:rPr lang="en-US" sz="2000" i="1" dirty="0" smtClean="0"/>
              <a:t>(</a:t>
            </a:r>
            <a:r>
              <a:rPr lang="en-US" sz="2000" i="1" dirty="0" smtClean="0"/>
              <a:t>such </a:t>
            </a:r>
            <a:r>
              <a:rPr lang="en-US" sz="2000" i="1" dirty="0" smtClean="0"/>
              <a:t>as CPU cycles, main memory, file storage, I/O </a:t>
            </a:r>
            <a:r>
              <a:rPr lang="en-US" sz="2000" i="1" dirty="0" smtClean="0"/>
              <a:t>devices) </a:t>
            </a:r>
            <a:r>
              <a:rPr lang="en-US" sz="2400" dirty="0" smtClean="0"/>
              <a:t>must </a:t>
            </a:r>
            <a:r>
              <a:rPr lang="en-US" sz="2400" dirty="0" smtClean="0"/>
              <a:t>be allocated to each of them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Accounting </a:t>
            </a:r>
            <a:r>
              <a:rPr lang="en-US" sz="2400" b="1" dirty="0" smtClean="0"/>
              <a:t>-</a:t>
            </a:r>
            <a:r>
              <a:rPr lang="en-US" sz="2400" dirty="0" smtClean="0"/>
              <a:t> To keep track of which users use how much and what kinds of computer resources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Protection and security - </a:t>
            </a:r>
            <a:r>
              <a:rPr lang="en-US" sz="2400" dirty="0" smtClean="0"/>
              <a:t>owners </a:t>
            </a:r>
            <a:r>
              <a:rPr lang="en-US" sz="2400" dirty="0" smtClean="0"/>
              <a:t>of information stored in a multiuser or networked computer system may want to control use of that information, concurrent processes should not interfere with each </a:t>
            </a:r>
            <a:r>
              <a:rPr lang="en-US" sz="2400" dirty="0" smtClean="0"/>
              <a:t>other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User Operating System Interface - CLI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1196975"/>
            <a:ext cx="7636510" cy="44831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dirty="0" smtClean="0"/>
              <a:t>    Command </a:t>
            </a:r>
            <a:r>
              <a:rPr lang="en-US" sz="2400" dirty="0" smtClean="0"/>
              <a:t>Line Interface (CLI) or </a:t>
            </a:r>
            <a:r>
              <a:rPr lang="en-US" sz="2400" dirty="0" smtClean="0">
                <a:solidFill>
                  <a:srgbClr val="3366FF"/>
                </a:solidFill>
              </a:rPr>
              <a:t>command interpreter </a:t>
            </a:r>
            <a:r>
              <a:rPr lang="en-US" sz="2400" dirty="0" smtClean="0"/>
              <a:t>allows direct command entry</a:t>
            </a:r>
          </a:p>
          <a:p>
            <a:pPr lvl="2"/>
            <a:r>
              <a:rPr lang="en-US" sz="2400" dirty="0" smtClean="0"/>
              <a:t>Can be implemented </a:t>
            </a:r>
            <a:r>
              <a:rPr lang="en-US" sz="2400" dirty="0" smtClean="0"/>
              <a:t>in kernel, sometimes by systems program</a:t>
            </a:r>
          </a:p>
          <a:p>
            <a:pPr lvl="2"/>
            <a:r>
              <a:rPr lang="en-US" sz="2400" dirty="0" smtClean="0"/>
              <a:t>Sometimes </a:t>
            </a:r>
            <a:r>
              <a:rPr lang="en-US" sz="2400" dirty="0" smtClean="0"/>
              <a:t>implemented </a:t>
            </a:r>
            <a:r>
              <a:rPr lang="en-US" sz="2400" dirty="0" smtClean="0"/>
              <a:t>using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3366FF"/>
                </a:solidFill>
              </a:rPr>
              <a:t>shells</a:t>
            </a:r>
          </a:p>
          <a:p>
            <a:pPr lvl="2"/>
            <a:r>
              <a:rPr lang="en-US" sz="2400" dirty="0" smtClean="0"/>
              <a:t> </a:t>
            </a:r>
            <a:r>
              <a:rPr lang="en-US" sz="2400" dirty="0" smtClean="0"/>
              <a:t>F</a:t>
            </a:r>
            <a:r>
              <a:rPr lang="en-US" sz="2400" dirty="0" smtClean="0"/>
              <a:t>etches </a:t>
            </a:r>
            <a:r>
              <a:rPr lang="en-US" sz="2400" dirty="0" smtClean="0"/>
              <a:t>a command from user and executes it</a:t>
            </a:r>
          </a:p>
          <a:p>
            <a:pPr lvl="3"/>
            <a:r>
              <a:rPr lang="en-US" sz="2400" dirty="0" smtClean="0"/>
              <a:t>Some </a:t>
            </a:r>
            <a:r>
              <a:rPr lang="en-US" sz="2400" dirty="0" smtClean="0"/>
              <a:t>commands built-in, sometimes just names of </a:t>
            </a:r>
            <a:r>
              <a:rPr lang="en-US" sz="2400" dirty="0" smtClean="0"/>
              <a:t>programs which facilitates adding new commands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User Operating System Interface - GUI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187768"/>
            <a:ext cx="8229600" cy="4530725"/>
          </a:xfrm>
        </p:spPr>
        <p:txBody>
          <a:bodyPr/>
          <a:lstStyle/>
          <a:p>
            <a:r>
              <a:rPr lang="en-US" sz="2400" dirty="0" smtClean="0"/>
              <a:t>User-friendly </a:t>
            </a:r>
            <a:r>
              <a:rPr lang="en-US" sz="2400" dirty="0" smtClean="0">
                <a:solidFill>
                  <a:srgbClr val="3366FF"/>
                </a:solidFill>
              </a:rPr>
              <a:t>desktop</a:t>
            </a:r>
            <a:r>
              <a:rPr lang="en-US" sz="2400" dirty="0" smtClean="0"/>
              <a:t> metaphor interface</a:t>
            </a:r>
          </a:p>
          <a:p>
            <a:pPr lvl="1"/>
            <a:r>
              <a:rPr lang="en-US" sz="2400" dirty="0" smtClean="0"/>
              <a:t>Usually mouse, keyboard, and monitor</a:t>
            </a:r>
          </a:p>
          <a:p>
            <a:pPr lvl="1"/>
            <a:r>
              <a:rPr lang="en-US" sz="2400" dirty="0" smtClean="0">
                <a:solidFill>
                  <a:srgbClr val="3366FF"/>
                </a:solidFill>
              </a:rPr>
              <a:t>Icons</a:t>
            </a:r>
            <a:r>
              <a:rPr lang="en-US" sz="2400" dirty="0" smtClean="0"/>
              <a:t> represent files, programs, actions, etc</a:t>
            </a:r>
          </a:p>
          <a:p>
            <a:pPr lvl="1"/>
            <a:r>
              <a:rPr lang="en-US" sz="2400" dirty="0" smtClean="0"/>
              <a:t>Various mouse buttons over objects in the interface cause various actions (provide information, options, execute function, open directory (known as a </a:t>
            </a:r>
            <a:r>
              <a:rPr lang="en-US" sz="2400" dirty="0" smtClean="0">
                <a:solidFill>
                  <a:srgbClr val="3366FF"/>
                </a:solidFill>
              </a:rPr>
              <a:t>folder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Invented at Xerox PARC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8628</TotalTime>
  <Words>1650</Words>
  <Application>Microsoft Office PowerPoint</Application>
  <PresentationFormat>On-screen Show (4:3)</PresentationFormat>
  <Paragraphs>215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os-8</vt:lpstr>
      <vt:lpstr>Chapter 2:  Operating-System Structures</vt:lpstr>
      <vt:lpstr>Chapter 2:  Operating-System Structures</vt:lpstr>
      <vt:lpstr>Objectives</vt:lpstr>
      <vt:lpstr>Operating System Services</vt:lpstr>
      <vt:lpstr>A View of Operating System Services</vt:lpstr>
      <vt:lpstr>Operating System Services (Cont)</vt:lpstr>
      <vt:lpstr>Operating System Services (Cont)</vt:lpstr>
      <vt:lpstr>User Operating System Interface - CLI</vt:lpstr>
      <vt:lpstr>User Operating System Interface - GUI</vt:lpstr>
      <vt:lpstr>User Operating System Interface - GUI</vt:lpstr>
      <vt:lpstr>Bourne Shell Command Interpreter</vt:lpstr>
      <vt:lpstr>The Mac OS X GUI</vt:lpstr>
      <vt:lpstr>System Calls</vt:lpstr>
      <vt:lpstr>Example of System Calls</vt:lpstr>
      <vt:lpstr>Example of Standard API</vt:lpstr>
      <vt:lpstr>System Call Implementation</vt:lpstr>
      <vt:lpstr>API – System Call – OS Relationship</vt:lpstr>
      <vt:lpstr>Standard C Library Example</vt:lpstr>
      <vt:lpstr>System Call Parameter Passing</vt:lpstr>
      <vt:lpstr>Parameter Passing via Table</vt:lpstr>
      <vt:lpstr>Types of System Calls</vt:lpstr>
      <vt:lpstr>Examples of Windows and Unix System Calls</vt:lpstr>
      <vt:lpstr>MS-DOS execution</vt:lpstr>
      <vt:lpstr>FreeBSD Running Multiple Programs</vt:lpstr>
      <vt:lpstr>System Programs: Categories</vt:lpstr>
      <vt:lpstr>System Programs</vt:lpstr>
      <vt:lpstr>System Programs (cont’d)</vt:lpstr>
      <vt:lpstr>Simple Structure </vt:lpstr>
      <vt:lpstr>MS-DOS Layer Structure</vt:lpstr>
      <vt:lpstr>Layered Approach</vt:lpstr>
      <vt:lpstr>Traditional UNIX System Structure</vt:lpstr>
      <vt:lpstr>UNIX</vt:lpstr>
      <vt:lpstr>Layered Operating System</vt:lpstr>
      <vt:lpstr>Microkernel System Structure </vt:lpstr>
      <vt:lpstr>Mac OS X Structure</vt:lpstr>
      <vt:lpstr>Modules</vt:lpstr>
      <vt:lpstr>Solaris Modular Approach</vt:lpstr>
      <vt:lpstr>System Boot</vt:lpstr>
      <vt:lpstr>End of Chapter 2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debure</cp:lastModifiedBy>
  <cp:revision>84</cp:revision>
  <cp:lastPrinted>2001-06-14T13:58:17Z</cp:lastPrinted>
  <dcterms:created xsi:type="dcterms:W3CDTF">2008-07-03T15:26:00Z</dcterms:created>
  <dcterms:modified xsi:type="dcterms:W3CDTF">2011-09-08T13:21:56Z</dcterms:modified>
</cp:coreProperties>
</file>