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19"/>
  </p:notesMasterIdLst>
  <p:handoutMasterIdLst>
    <p:handoutMasterId r:id="rId20"/>
  </p:handoutMasterIdLst>
  <p:sldIdLst>
    <p:sldId id="259" r:id="rId2"/>
    <p:sldId id="261" r:id="rId3"/>
    <p:sldId id="262" r:id="rId4"/>
    <p:sldId id="336" r:id="rId5"/>
    <p:sldId id="301" r:id="rId6"/>
    <p:sldId id="302" r:id="rId7"/>
    <p:sldId id="341" r:id="rId8"/>
    <p:sldId id="328" r:id="rId9"/>
    <p:sldId id="305" r:id="rId10"/>
    <p:sldId id="342" r:id="rId11"/>
    <p:sldId id="306" r:id="rId12"/>
    <p:sldId id="307" r:id="rId13"/>
    <p:sldId id="308" r:id="rId14"/>
    <p:sldId id="309" r:id="rId15"/>
    <p:sldId id="343" r:id="rId16"/>
    <p:sldId id="344" r:id="rId17"/>
    <p:sldId id="345" r:id="rId18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CC66"/>
    <a:srgbClr val="F5E985"/>
    <a:srgbClr val="DE2C28"/>
    <a:srgbClr val="FF4C00"/>
    <a:srgbClr val="953A1F"/>
    <a:srgbClr val="27333F"/>
    <a:srgbClr val="E7BA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5" autoAdjust="0"/>
  </p:normalViewPr>
  <p:slideViewPr>
    <p:cSldViewPr>
      <p:cViewPr varScale="1">
        <p:scale>
          <a:sx n="65" d="100"/>
          <a:sy n="65" d="100"/>
        </p:scale>
        <p:origin x="-1440" y="-108"/>
      </p:cViewPr>
      <p:guideLst>
        <p:guide orient="horz" pos="9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782555-03D9-4F4A-BC9E-E3E8BF0AD2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74C4F7-D51E-45E6-B2AB-F9E61F633C5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406" name="Picture 30" descr="app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836988"/>
            <a:ext cx="4648200" cy="3021012"/>
          </a:xfrm>
          <a:prstGeom prst="rect">
            <a:avLst/>
          </a:prstGeom>
          <a:noFill/>
        </p:spPr>
      </p:pic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0" y="0"/>
            <a:ext cx="9144000" cy="27432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5867400" cy="1676400"/>
          </a:xfrm>
        </p:spPr>
        <p:txBody>
          <a:bodyPr anchor="ctr"/>
          <a:lstStyle>
            <a:lvl1pPr marL="0" indent="0">
              <a:buFontTx/>
              <a:buNone/>
              <a:defRPr sz="6600">
                <a:solidFill>
                  <a:schemeClr val="bg1"/>
                </a:solidFill>
                <a:latin typeface="AvantGarde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7848600" y="3505200"/>
            <a:ext cx="1295400" cy="990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101382" name="Group 6"/>
          <p:cNvGrpSpPr>
            <a:grpSpLocks/>
          </p:cNvGrpSpPr>
          <p:nvPr/>
        </p:nvGrpSpPr>
        <p:grpSpPr bwMode="auto">
          <a:xfrm>
            <a:off x="0" y="2514600"/>
            <a:ext cx="9144000" cy="914400"/>
            <a:chOff x="0" y="1200"/>
            <a:chExt cx="5760" cy="384"/>
          </a:xfrm>
        </p:grpSpPr>
        <p:sp>
          <p:nvSpPr>
            <p:cNvPr id="101383" name="Rectangle 7"/>
            <p:cNvSpPr>
              <a:spLocks noChangeArrowheads="1"/>
            </p:cNvSpPr>
            <p:nvPr userDrawn="1"/>
          </p:nvSpPr>
          <p:spPr bwMode="auto">
            <a:xfrm>
              <a:off x="1728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84" name="Rectangle 8"/>
            <p:cNvSpPr>
              <a:spLocks noChangeArrowheads="1"/>
            </p:cNvSpPr>
            <p:nvPr userDrawn="1"/>
          </p:nvSpPr>
          <p:spPr bwMode="auto">
            <a:xfrm>
              <a:off x="2016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85" name="Rectangle 9"/>
            <p:cNvSpPr>
              <a:spLocks noChangeArrowheads="1"/>
            </p:cNvSpPr>
            <p:nvPr userDrawn="1"/>
          </p:nvSpPr>
          <p:spPr bwMode="auto">
            <a:xfrm>
              <a:off x="2304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86" name="Rectangle 10"/>
            <p:cNvSpPr>
              <a:spLocks noChangeArrowheads="1"/>
            </p:cNvSpPr>
            <p:nvPr userDrawn="1"/>
          </p:nvSpPr>
          <p:spPr bwMode="auto">
            <a:xfrm>
              <a:off x="2592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87" name="Rectangle 11"/>
            <p:cNvSpPr>
              <a:spLocks noChangeArrowheads="1"/>
            </p:cNvSpPr>
            <p:nvPr userDrawn="1"/>
          </p:nvSpPr>
          <p:spPr bwMode="auto">
            <a:xfrm>
              <a:off x="2880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88" name="Rectangle 12"/>
            <p:cNvSpPr>
              <a:spLocks noChangeArrowheads="1"/>
            </p:cNvSpPr>
            <p:nvPr userDrawn="1"/>
          </p:nvSpPr>
          <p:spPr bwMode="auto">
            <a:xfrm>
              <a:off x="3168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89" name="Rectangle 13"/>
            <p:cNvSpPr>
              <a:spLocks noChangeArrowheads="1"/>
            </p:cNvSpPr>
            <p:nvPr userDrawn="1"/>
          </p:nvSpPr>
          <p:spPr bwMode="auto">
            <a:xfrm>
              <a:off x="3456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0" name="Rectangle 14"/>
            <p:cNvSpPr>
              <a:spLocks noChangeArrowheads="1"/>
            </p:cNvSpPr>
            <p:nvPr userDrawn="1"/>
          </p:nvSpPr>
          <p:spPr bwMode="auto">
            <a:xfrm>
              <a:off x="3744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1" name="Rectangle 15"/>
            <p:cNvSpPr>
              <a:spLocks noChangeArrowheads="1"/>
            </p:cNvSpPr>
            <p:nvPr userDrawn="1"/>
          </p:nvSpPr>
          <p:spPr bwMode="auto">
            <a:xfrm>
              <a:off x="4032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2" name="Rectangle 16"/>
            <p:cNvSpPr>
              <a:spLocks noChangeArrowheads="1"/>
            </p:cNvSpPr>
            <p:nvPr userDrawn="1"/>
          </p:nvSpPr>
          <p:spPr bwMode="auto">
            <a:xfrm>
              <a:off x="4320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3" name="Rectangle 17"/>
            <p:cNvSpPr>
              <a:spLocks noChangeArrowheads="1"/>
            </p:cNvSpPr>
            <p:nvPr userDrawn="1"/>
          </p:nvSpPr>
          <p:spPr bwMode="auto">
            <a:xfrm>
              <a:off x="4608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4" name="Rectangle 18"/>
            <p:cNvSpPr>
              <a:spLocks noChangeArrowheads="1"/>
            </p:cNvSpPr>
            <p:nvPr userDrawn="1"/>
          </p:nvSpPr>
          <p:spPr bwMode="auto">
            <a:xfrm>
              <a:off x="4896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5" name="Rectangle 19"/>
            <p:cNvSpPr>
              <a:spLocks noChangeArrowheads="1"/>
            </p:cNvSpPr>
            <p:nvPr userDrawn="1"/>
          </p:nvSpPr>
          <p:spPr bwMode="auto">
            <a:xfrm>
              <a:off x="5184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6" name="Rectangle 20"/>
            <p:cNvSpPr>
              <a:spLocks noChangeArrowheads="1"/>
            </p:cNvSpPr>
            <p:nvPr userDrawn="1"/>
          </p:nvSpPr>
          <p:spPr bwMode="auto">
            <a:xfrm>
              <a:off x="5472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7" name="Rectangle 21"/>
            <p:cNvSpPr>
              <a:spLocks noChangeArrowheads="1"/>
            </p:cNvSpPr>
            <p:nvPr userDrawn="1"/>
          </p:nvSpPr>
          <p:spPr bwMode="auto">
            <a:xfrm>
              <a:off x="0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8" name="Rectangle 22"/>
            <p:cNvSpPr>
              <a:spLocks noChangeArrowheads="1"/>
            </p:cNvSpPr>
            <p:nvPr userDrawn="1"/>
          </p:nvSpPr>
          <p:spPr bwMode="auto">
            <a:xfrm>
              <a:off x="288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399" name="Rectangle 23"/>
            <p:cNvSpPr>
              <a:spLocks noChangeArrowheads="1"/>
            </p:cNvSpPr>
            <p:nvPr userDrawn="1"/>
          </p:nvSpPr>
          <p:spPr bwMode="auto">
            <a:xfrm>
              <a:off x="576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400" name="Rectangle 24"/>
            <p:cNvSpPr>
              <a:spLocks noChangeArrowheads="1"/>
            </p:cNvSpPr>
            <p:nvPr userDrawn="1"/>
          </p:nvSpPr>
          <p:spPr bwMode="auto">
            <a:xfrm>
              <a:off x="864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401" name="Rectangle 25"/>
            <p:cNvSpPr>
              <a:spLocks noChangeArrowheads="1"/>
            </p:cNvSpPr>
            <p:nvPr userDrawn="1"/>
          </p:nvSpPr>
          <p:spPr bwMode="auto">
            <a:xfrm>
              <a:off x="1152" y="1200"/>
              <a:ext cx="288" cy="38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1402" name="Rectangle 26"/>
            <p:cNvSpPr>
              <a:spLocks noChangeArrowheads="1"/>
            </p:cNvSpPr>
            <p:nvPr userDrawn="1"/>
          </p:nvSpPr>
          <p:spPr bwMode="auto">
            <a:xfrm>
              <a:off x="1440" y="1200"/>
              <a:ext cx="288" cy="38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101403" name="Text Box 27"/>
          <p:cNvSpPr txBox="1">
            <a:spLocks noChangeArrowheads="1"/>
          </p:cNvSpPr>
          <p:nvPr/>
        </p:nvSpPr>
        <p:spPr bwMode="auto">
          <a:xfrm>
            <a:off x="2438400" y="2330450"/>
            <a:ext cx="5638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bg1"/>
                </a:solidFill>
                <a:latin typeface="AvantGarde" pitchFamily="34" charset="0"/>
              </a:rPr>
              <a:t>Chapter</a:t>
            </a:r>
          </a:p>
        </p:txBody>
      </p:sp>
      <p:sp>
        <p:nvSpPr>
          <p:cNvPr id="101404" name="Rectangle 28"/>
          <p:cNvSpPr>
            <a:spLocks noGrp="1" noChangeArrowheads="1"/>
          </p:cNvSpPr>
          <p:nvPr>
            <p:ph type="ctrTitle"/>
          </p:nvPr>
        </p:nvSpPr>
        <p:spPr>
          <a:xfrm>
            <a:off x="5943600" y="609600"/>
            <a:ext cx="4191000" cy="36125150"/>
          </a:xfrm>
        </p:spPr>
        <p:txBody>
          <a:bodyPr lIns="182880" tIns="137160" rIns="182880" bIns="137160" anchor="t">
            <a:spAutoFit/>
          </a:bodyPr>
          <a:lstStyle>
            <a:lvl1pPr>
              <a:defRPr sz="19600">
                <a:solidFill>
                  <a:srgbClr val="FFCC6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3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11DAD629-8D76-4231-835C-35FF62110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22250"/>
            <a:ext cx="2000250" cy="6254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22250"/>
            <a:ext cx="5848350" cy="6254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B8C2801C-18CF-4EB4-817C-8CE7C7345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0694BCBA-E721-4E42-B6C4-01E84398D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B4173F89-FE74-4526-A62F-BA7DEAAF4B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240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5240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28E07459-560A-44F5-A4D9-B496CC4E7B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F3EC3BF6-55D4-423B-884C-0AD78C0597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DCF6F380-1303-411F-B008-A69835A168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56FF6896-6352-4324-8F72-2A92DB48E7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072BD3EA-5180-4CD0-ABEE-668E0DE6B6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DD17339D-82E2-4DDD-9073-3BD0E955A3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524000"/>
            <a:ext cx="7924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00800"/>
            <a:ext cx="3505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CC0000"/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© 2007 Pearson Addison-Wesley. All rights reserved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CC0000"/>
                </a:solidFill>
                <a:latin typeface="+mn-lt"/>
              </a:defRPr>
            </a:lvl1pPr>
          </a:lstStyle>
          <a:p>
            <a:r>
              <a:rPr lang="en-US"/>
              <a:t>1-</a:t>
            </a:r>
            <a:fld id="{0FBE0236-1141-410D-BEF5-B1D9E8D3D2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22250"/>
            <a:ext cx="792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100359" name="Group 7"/>
          <p:cNvGrpSpPr>
            <a:grpSpLocks/>
          </p:cNvGrpSpPr>
          <p:nvPr/>
        </p:nvGrpSpPr>
        <p:grpSpPr bwMode="auto">
          <a:xfrm>
            <a:off x="0" y="1143000"/>
            <a:ext cx="9144000" cy="76200"/>
            <a:chOff x="0" y="720"/>
            <a:chExt cx="5760" cy="144"/>
          </a:xfrm>
        </p:grpSpPr>
        <p:sp>
          <p:nvSpPr>
            <p:cNvPr id="100360" name="Rectangle 8"/>
            <p:cNvSpPr>
              <a:spLocks noChangeArrowheads="1"/>
            </p:cNvSpPr>
            <p:nvPr/>
          </p:nvSpPr>
          <p:spPr bwMode="auto">
            <a:xfrm>
              <a:off x="0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1" name="Rectangle 9"/>
            <p:cNvSpPr>
              <a:spLocks noChangeArrowheads="1"/>
            </p:cNvSpPr>
            <p:nvPr/>
          </p:nvSpPr>
          <p:spPr bwMode="auto">
            <a:xfrm>
              <a:off x="288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2" name="Rectangle 10"/>
            <p:cNvSpPr>
              <a:spLocks noChangeArrowheads="1"/>
            </p:cNvSpPr>
            <p:nvPr/>
          </p:nvSpPr>
          <p:spPr bwMode="auto">
            <a:xfrm>
              <a:off x="576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3" name="Rectangle 11"/>
            <p:cNvSpPr>
              <a:spLocks noChangeArrowheads="1"/>
            </p:cNvSpPr>
            <p:nvPr/>
          </p:nvSpPr>
          <p:spPr bwMode="auto">
            <a:xfrm>
              <a:off x="864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4" name="Rectangle 12"/>
            <p:cNvSpPr>
              <a:spLocks noChangeArrowheads="1"/>
            </p:cNvSpPr>
            <p:nvPr/>
          </p:nvSpPr>
          <p:spPr bwMode="auto">
            <a:xfrm>
              <a:off x="1152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5" name="Rectangle 13"/>
            <p:cNvSpPr>
              <a:spLocks noChangeArrowheads="1"/>
            </p:cNvSpPr>
            <p:nvPr/>
          </p:nvSpPr>
          <p:spPr bwMode="auto">
            <a:xfrm>
              <a:off x="1440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6" name="Rectangle 14"/>
            <p:cNvSpPr>
              <a:spLocks noChangeArrowheads="1"/>
            </p:cNvSpPr>
            <p:nvPr/>
          </p:nvSpPr>
          <p:spPr bwMode="auto">
            <a:xfrm>
              <a:off x="1728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7" name="Rectangle 15"/>
            <p:cNvSpPr>
              <a:spLocks noChangeArrowheads="1"/>
            </p:cNvSpPr>
            <p:nvPr/>
          </p:nvSpPr>
          <p:spPr bwMode="auto">
            <a:xfrm>
              <a:off x="2016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8" name="Rectangle 16"/>
            <p:cNvSpPr>
              <a:spLocks noChangeArrowheads="1"/>
            </p:cNvSpPr>
            <p:nvPr/>
          </p:nvSpPr>
          <p:spPr bwMode="auto">
            <a:xfrm>
              <a:off x="2304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69" name="Rectangle 17"/>
            <p:cNvSpPr>
              <a:spLocks noChangeArrowheads="1"/>
            </p:cNvSpPr>
            <p:nvPr/>
          </p:nvSpPr>
          <p:spPr bwMode="auto">
            <a:xfrm>
              <a:off x="2592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0" name="Rectangle 18"/>
            <p:cNvSpPr>
              <a:spLocks noChangeArrowheads="1"/>
            </p:cNvSpPr>
            <p:nvPr/>
          </p:nvSpPr>
          <p:spPr bwMode="auto">
            <a:xfrm>
              <a:off x="2880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1" name="Rectangle 19"/>
            <p:cNvSpPr>
              <a:spLocks noChangeArrowheads="1"/>
            </p:cNvSpPr>
            <p:nvPr/>
          </p:nvSpPr>
          <p:spPr bwMode="auto">
            <a:xfrm>
              <a:off x="3168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2" name="Rectangle 20"/>
            <p:cNvSpPr>
              <a:spLocks noChangeArrowheads="1"/>
            </p:cNvSpPr>
            <p:nvPr/>
          </p:nvSpPr>
          <p:spPr bwMode="auto">
            <a:xfrm>
              <a:off x="3456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3" name="Rectangle 21"/>
            <p:cNvSpPr>
              <a:spLocks noChangeArrowheads="1"/>
            </p:cNvSpPr>
            <p:nvPr/>
          </p:nvSpPr>
          <p:spPr bwMode="auto">
            <a:xfrm>
              <a:off x="3744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4" name="Rectangle 22"/>
            <p:cNvSpPr>
              <a:spLocks noChangeArrowheads="1"/>
            </p:cNvSpPr>
            <p:nvPr/>
          </p:nvSpPr>
          <p:spPr bwMode="auto">
            <a:xfrm>
              <a:off x="4032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5" name="Rectangle 23"/>
            <p:cNvSpPr>
              <a:spLocks noChangeArrowheads="1"/>
            </p:cNvSpPr>
            <p:nvPr/>
          </p:nvSpPr>
          <p:spPr bwMode="auto">
            <a:xfrm>
              <a:off x="4320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6" name="Rectangle 24"/>
            <p:cNvSpPr>
              <a:spLocks noChangeArrowheads="1"/>
            </p:cNvSpPr>
            <p:nvPr/>
          </p:nvSpPr>
          <p:spPr bwMode="auto">
            <a:xfrm>
              <a:off x="4608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7" name="Rectangle 25"/>
            <p:cNvSpPr>
              <a:spLocks noChangeArrowheads="1"/>
            </p:cNvSpPr>
            <p:nvPr/>
          </p:nvSpPr>
          <p:spPr bwMode="auto">
            <a:xfrm>
              <a:off x="4896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8" name="Rectangle 26"/>
            <p:cNvSpPr>
              <a:spLocks noChangeArrowheads="1"/>
            </p:cNvSpPr>
            <p:nvPr/>
          </p:nvSpPr>
          <p:spPr bwMode="auto">
            <a:xfrm>
              <a:off x="5184" y="720"/>
              <a:ext cx="288" cy="144"/>
            </a:xfrm>
            <a:prstGeom prst="rect">
              <a:avLst/>
            </a:prstGeom>
            <a:solidFill>
              <a:srgbClr val="00984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0379" name="Rectangle 27"/>
            <p:cNvSpPr>
              <a:spLocks noChangeArrowheads="1"/>
            </p:cNvSpPr>
            <p:nvPr/>
          </p:nvSpPr>
          <p:spPr bwMode="auto">
            <a:xfrm>
              <a:off x="5472" y="720"/>
              <a:ext cx="288" cy="144"/>
            </a:xfrm>
            <a:prstGeom prst="rect">
              <a:avLst/>
            </a:prstGeom>
            <a:solidFill>
              <a:srgbClr val="52B47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3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vantGard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40C42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40C4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•"/>
        <a:defRPr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–"/>
        <a:defRPr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»"/>
        <a:defRPr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»"/>
        <a:defRPr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»"/>
        <a:defRPr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»"/>
        <a:defRPr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40C42"/>
        </a:buClr>
        <a:buChar char="»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../examples/chap01/Lincoln3.java" TargetMode="External"/><Relationship Id="rId2" Type="http://schemas.openxmlformats.org/officeDocument/2006/relationships/hyperlink" Target="../examples/chap01/Lincoln2.jav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examples/chap01/Lincoln.jav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943600" y="609600"/>
            <a:ext cx="4191000" cy="3260725"/>
          </a:xfrm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" y="3962400"/>
            <a:ext cx="5867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115000"/>
              </a:lnSpc>
              <a:spcBef>
                <a:spcPct val="20000"/>
              </a:spcBef>
              <a:buClr>
                <a:srgbClr val="C40C42"/>
              </a:buClr>
            </a:pPr>
            <a:r>
              <a:rPr lang="en-US" sz="2000" b="1">
                <a:solidFill>
                  <a:srgbClr val="008000"/>
                </a:solidFill>
                <a:latin typeface="AvantGarde" pitchFamily="34" charset="0"/>
              </a:rPr>
              <a:t>5</a:t>
            </a:r>
            <a:r>
              <a:rPr lang="en-US" sz="2000" b="1" baseline="30000">
                <a:solidFill>
                  <a:srgbClr val="008000"/>
                </a:solidFill>
                <a:latin typeface="AvantGarde" pitchFamily="34" charset="0"/>
              </a:rPr>
              <a:t>TH</a:t>
            </a:r>
            <a:r>
              <a:rPr lang="en-US" sz="2000" b="1">
                <a:solidFill>
                  <a:srgbClr val="008000"/>
                </a:solidFill>
                <a:latin typeface="AvantGarde" pitchFamily="34" charset="0"/>
              </a:rPr>
              <a:t> EDITION</a:t>
            </a:r>
          </a:p>
          <a:p>
            <a:pPr eaLnBrk="1" hangingPunct="1">
              <a:lnSpc>
                <a:spcPct val="115000"/>
              </a:lnSpc>
              <a:spcBef>
                <a:spcPct val="20000"/>
              </a:spcBef>
              <a:buClr>
                <a:srgbClr val="C40C42"/>
              </a:buClr>
            </a:pPr>
            <a:r>
              <a:rPr lang="en-US" sz="3200" b="1">
                <a:latin typeface="AvantGarde" pitchFamily="34" charset="0"/>
              </a:rPr>
              <a:t>  Lewis &amp; Loftus</a:t>
            </a:r>
          </a:p>
          <a:p>
            <a:pPr eaLnBrk="1" hangingPunct="1">
              <a:lnSpc>
                <a:spcPct val="45000"/>
              </a:lnSpc>
              <a:spcBef>
                <a:spcPct val="20000"/>
              </a:spcBef>
              <a:buClr>
                <a:srgbClr val="C40C42"/>
              </a:buClr>
            </a:pPr>
            <a:r>
              <a:rPr lang="en-US" sz="3200" b="1">
                <a:latin typeface="AvantGarde" pitchFamily="34" charset="0"/>
              </a:rPr>
              <a:t>	    </a:t>
            </a:r>
            <a:r>
              <a:rPr lang="en-US" sz="6600" b="1">
                <a:solidFill>
                  <a:srgbClr val="DE2C28"/>
                </a:solidFill>
                <a:latin typeface="AvantGarde" pitchFamily="34" charset="0"/>
              </a:rPr>
              <a:t>java</a:t>
            </a:r>
          </a:p>
          <a:p>
            <a:pPr eaLnBrk="1" hangingPunct="1">
              <a:lnSpc>
                <a:spcPct val="45000"/>
              </a:lnSpc>
              <a:spcBef>
                <a:spcPct val="20000"/>
              </a:spcBef>
              <a:buClr>
                <a:srgbClr val="C40C42"/>
              </a:buClr>
            </a:pPr>
            <a:r>
              <a:rPr lang="en-US" sz="3600" b="1">
                <a:solidFill>
                  <a:srgbClr val="DE2C28"/>
                </a:solidFill>
                <a:latin typeface="AvantGarde" pitchFamily="34" charset="0"/>
              </a:rPr>
              <a:t>	     </a:t>
            </a:r>
            <a:r>
              <a:rPr lang="en-US" sz="2800" b="1">
                <a:solidFill>
                  <a:srgbClr val="DE2C28"/>
                </a:solidFill>
                <a:latin typeface="AvantGarde" pitchFamily="34" charset="0"/>
              </a:rPr>
              <a:t>Software Solutions</a:t>
            </a:r>
          </a:p>
          <a:p>
            <a:pPr eaLnBrk="1" hangingPunct="1">
              <a:spcBef>
                <a:spcPct val="20000"/>
              </a:spcBef>
              <a:buClr>
                <a:srgbClr val="C40C42"/>
              </a:buClr>
            </a:pPr>
            <a:r>
              <a:rPr lang="en-US" i="1">
                <a:solidFill>
                  <a:srgbClr val="008000"/>
                </a:solidFill>
                <a:latin typeface="AvantGarde" pitchFamily="34" charset="0"/>
              </a:rPr>
              <a:t>	   Foundations of Program Design</a:t>
            </a:r>
          </a:p>
        </p:txBody>
      </p:sp>
      <p:pic>
        <p:nvPicPr>
          <p:cNvPr id="8198" name="Picture 6" descr="awtri_4c UPDATE_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" y="6096000"/>
            <a:ext cx="5000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685800" y="63246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900">
                <a:latin typeface="Arial" charset="0"/>
                <a:cs typeface="Arial" charset="0"/>
              </a:rPr>
              <a:t>© 2007 Pearson Addison-Wesley. All rights reserved</a:t>
            </a:r>
            <a:endParaRPr lang="en-US" sz="9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3939D7A2-D5F1-4ACD-8D0D-0B291D69BDF8}" type="slidenum">
              <a:rPr lang="en-US"/>
              <a:pPr/>
              <a:t>10</a:t>
            </a:fld>
            <a:endParaRPr lang="en-US"/>
          </a:p>
        </p:txBody>
      </p:sp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>
                <a:solidFill>
                  <a:schemeClr val="bg2"/>
                </a:solidFill>
                <a:latin typeface="Arial" charset="0"/>
              </a:rPr>
              <a:t>Example – p.  27:  Lincoln.java</a:t>
            </a:r>
            <a:r>
              <a:rPr lang="en-US"/>
              <a:t> 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7924800" cy="4191000"/>
          </a:xfrm>
        </p:spPr>
        <p:txBody>
          <a:bodyPr/>
          <a:lstStyle/>
          <a:p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//*************************************************************//  Lincoln.java       Author: Lewis/Loftus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  Demonstrates the basic structure of a Java application.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public class Lincoln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{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//----------------------------------------------------------      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  Prints a presidential quote.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//----------------------------------------------------------      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public static void main (String[] args)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{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   System.out.println ("A quote by Abraham Lincoln:");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   System.out.println ("Whatever you are, be a good one.");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}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3C42E34A-A8DC-42B0-9AA9-2A4AE3EFDDB6}" type="slidenum">
              <a:rPr lang="en-US"/>
              <a:pPr/>
              <a:t>11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Identifiers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i="1"/>
              <a:t>Identifiers</a:t>
            </a:r>
            <a:r>
              <a:rPr lang="en-US"/>
              <a:t> are the words a programmer uses in a program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An identifier can be made up of letters, digits, the underscore character ( _ ), and the dollar sign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Identifiers cannot begin with a digit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Java is </a:t>
            </a:r>
            <a:r>
              <a:rPr lang="en-US" i="1"/>
              <a:t>case sensitive</a:t>
            </a:r>
            <a:r>
              <a:rPr lang="en-US"/>
              <a:t> -</a:t>
            </a:r>
            <a:r>
              <a:rPr lang="en-US">
                <a:latin typeface="Courier New" pitchFamily="49" charset="0"/>
              </a:rPr>
              <a:t> Total, total, </a:t>
            </a:r>
            <a:r>
              <a:rPr lang="en-US"/>
              <a:t>and</a:t>
            </a:r>
            <a:r>
              <a:rPr lang="en-US">
                <a:latin typeface="Courier New" pitchFamily="49" charset="0"/>
              </a:rPr>
              <a:t> TOTAL </a:t>
            </a:r>
            <a:r>
              <a:rPr lang="en-US"/>
              <a:t>are different identifiers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By convention, programmers use different case styles for different types of identifiers, such as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i="1"/>
              <a:t>title case </a:t>
            </a:r>
            <a:r>
              <a:rPr lang="en-US"/>
              <a:t>for class names - </a:t>
            </a:r>
            <a:r>
              <a:rPr lang="en-US">
                <a:latin typeface="Courier New" pitchFamily="49" charset="0"/>
              </a:rPr>
              <a:t>Lincoln</a:t>
            </a:r>
            <a:endParaRPr lang="en-US"/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i="1"/>
              <a:t>upper case</a:t>
            </a:r>
            <a:r>
              <a:rPr lang="en-US"/>
              <a:t> for constants - </a:t>
            </a:r>
            <a:r>
              <a:rPr lang="en-US">
                <a:latin typeface="Courier New" pitchFamily="49" charset="0"/>
              </a:rPr>
              <a:t>MAXIMUM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C3051054-4FF5-48AD-A1D2-F1861EBE08CA}" type="slidenum">
              <a:rPr lang="en-US"/>
              <a:pPr/>
              <a:t>12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Identifiers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75000"/>
              </a:spcBef>
            </a:pPr>
            <a:r>
              <a:rPr lang="en-US"/>
              <a:t>Sometimes we choose identifiers ourselves when writing a program (such as </a:t>
            </a:r>
            <a:r>
              <a:rPr lang="en-US">
                <a:latin typeface="Courier New" pitchFamily="49" charset="0"/>
              </a:rPr>
              <a:t>Lincoln</a:t>
            </a:r>
            <a:r>
              <a:rPr lang="en-US"/>
              <a:t>)</a:t>
            </a:r>
          </a:p>
          <a:p>
            <a:pPr>
              <a:spcBef>
                <a:spcPct val="75000"/>
              </a:spcBef>
            </a:pPr>
            <a:r>
              <a:rPr lang="en-US"/>
              <a:t>Sometimes we are using another programmer's code, so we use the identifiers that he or she chose (such as </a:t>
            </a:r>
            <a:r>
              <a:rPr lang="en-US">
                <a:latin typeface="Courier New" pitchFamily="49" charset="0"/>
              </a:rPr>
              <a:t>println</a:t>
            </a:r>
            <a:r>
              <a:rPr lang="en-US"/>
              <a:t>)</a:t>
            </a:r>
          </a:p>
          <a:p>
            <a:pPr>
              <a:spcBef>
                <a:spcPct val="75000"/>
              </a:spcBef>
            </a:pPr>
            <a:r>
              <a:rPr lang="en-US"/>
              <a:t>Often we use special identifiers called </a:t>
            </a:r>
            <a:r>
              <a:rPr lang="en-US" i="1"/>
              <a:t>reserved words</a:t>
            </a:r>
            <a:r>
              <a:rPr lang="en-US"/>
              <a:t> that already have a predefined meaning in the language</a:t>
            </a:r>
          </a:p>
          <a:p>
            <a:pPr>
              <a:spcBef>
                <a:spcPct val="75000"/>
              </a:spcBef>
            </a:pPr>
            <a:r>
              <a:rPr lang="en-US"/>
              <a:t>A reserved word cannot be used in any other way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19D0F8A1-4DA1-41E2-A422-B2E74E2A87E3}" type="slidenum">
              <a:rPr lang="en-US"/>
              <a:pPr/>
              <a:t>13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Reserved Words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924800" cy="95885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The Java reserved words: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1524000" y="1905000"/>
            <a:ext cx="12763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Courier New" pitchFamily="49" charset="0"/>
              </a:rPr>
              <a:t>abstract</a:t>
            </a:r>
          </a:p>
          <a:p>
            <a:r>
              <a:rPr lang="en-US" b="1">
                <a:latin typeface="Courier New" pitchFamily="49" charset="0"/>
              </a:rPr>
              <a:t>assert</a:t>
            </a:r>
          </a:p>
          <a:p>
            <a:r>
              <a:rPr lang="en-US" b="1">
                <a:latin typeface="Courier New" pitchFamily="49" charset="0"/>
              </a:rPr>
              <a:t>boolean</a:t>
            </a:r>
          </a:p>
          <a:p>
            <a:r>
              <a:rPr lang="en-US" b="1">
                <a:latin typeface="Courier New" pitchFamily="49" charset="0"/>
              </a:rPr>
              <a:t>break</a:t>
            </a:r>
          </a:p>
          <a:p>
            <a:r>
              <a:rPr lang="en-US" b="1">
                <a:latin typeface="Courier New" pitchFamily="49" charset="0"/>
              </a:rPr>
              <a:t>byte</a:t>
            </a:r>
          </a:p>
          <a:p>
            <a:r>
              <a:rPr lang="en-US" b="1">
                <a:latin typeface="Courier New" pitchFamily="49" charset="0"/>
              </a:rPr>
              <a:t>case</a:t>
            </a:r>
          </a:p>
          <a:p>
            <a:r>
              <a:rPr lang="en-US" b="1">
                <a:latin typeface="Courier New" pitchFamily="49" charset="0"/>
              </a:rPr>
              <a:t>catch</a:t>
            </a:r>
          </a:p>
          <a:p>
            <a:r>
              <a:rPr lang="en-US" b="1">
                <a:latin typeface="Courier New" pitchFamily="49" charset="0"/>
              </a:rPr>
              <a:t>char</a:t>
            </a:r>
          </a:p>
          <a:p>
            <a:r>
              <a:rPr lang="en-US" b="1">
                <a:latin typeface="Courier New" pitchFamily="49" charset="0"/>
              </a:rPr>
              <a:t>class</a:t>
            </a:r>
          </a:p>
          <a:p>
            <a:r>
              <a:rPr lang="en-US" b="1">
                <a:latin typeface="Courier New" pitchFamily="49" charset="0"/>
              </a:rPr>
              <a:t>const</a:t>
            </a:r>
          </a:p>
          <a:p>
            <a:r>
              <a:rPr lang="en-US" b="1">
                <a:latin typeface="Courier New" pitchFamily="49" charset="0"/>
              </a:rPr>
              <a:t>continue</a:t>
            </a:r>
          </a:p>
          <a:p>
            <a:r>
              <a:rPr lang="en-US" b="1">
                <a:latin typeface="Courier New" pitchFamily="49" charset="0"/>
              </a:rPr>
              <a:t>default</a:t>
            </a:r>
          </a:p>
          <a:p>
            <a:r>
              <a:rPr lang="en-US" b="1">
                <a:latin typeface="Courier New" pitchFamily="49" charset="0"/>
              </a:rPr>
              <a:t>do</a:t>
            </a:r>
          </a:p>
          <a:p>
            <a:r>
              <a:rPr lang="en-US" b="1">
                <a:latin typeface="Courier New" pitchFamily="49" charset="0"/>
              </a:rPr>
              <a:t>double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3251200" y="1905000"/>
            <a:ext cx="15494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Courier New" pitchFamily="49" charset="0"/>
              </a:rPr>
              <a:t>else</a:t>
            </a:r>
          </a:p>
          <a:p>
            <a:r>
              <a:rPr lang="en-US" b="1">
                <a:latin typeface="Courier New" pitchFamily="49" charset="0"/>
              </a:rPr>
              <a:t>enum</a:t>
            </a:r>
          </a:p>
          <a:p>
            <a:r>
              <a:rPr lang="en-US" b="1">
                <a:latin typeface="Courier New" pitchFamily="49" charset="0"/>
              </a:rPr>
              <a:t>extends</a:t>
            </a:r>
          </a:p>
          <a:p>
            <a:r>
              <a:rPr lang="en-US" b="1">
                <a:latin typeface="Courier New" pitchFamily="49" charset="0"/>
              </a:rPr>
              <a:t>false</a:t>
            </a:r>
          </a:p>
          <a:p>
            <a:r>
              <a:rPr lang="en-US" b="1">
                <a:latin typeface="Courier New" pitchFamily="49" charset="0"/>
              </a:rPr>
              <a:t>final</a:t>
            </a:r>
          </a:p>
          <a:p>
            <a:r>
              <a:rPr lang="en-US" b="1">
                <a:latin typeface="Courier New" pitchFamily="49" charset="0"/>
              </a:rPr>
              <a:t>finally</a:t>
            </a:r>
          </a:p>
          <a:p>
            <a:r>
              <a:rPr lang="en-US" b="1">
                <a:latin typeface="Courier New" pitchFamily="49" charset="0"/>
              </a:rPr>
              <a:t>float</a:t>
            </a:r>
          </a:p>
          <a:p>
            <a:r>
              <a:rPr lang="en-US" b="1">
                <a:latin typeface="Courier New" pitchFamily="49" charset="0"/>
              </a:rPr>
              <a:t>for</a:t>
            </a:r>
          </a:p>
          <a:p>
            <a:r>
              <a:rPr lang="en-US" b="1">
                <a:latin typeface="Courier New" pitchFamily="49" charset="0"/>
              </a:rPr>
              <a:t>goto</a:t>
            </a:r>
          </a:p>
          <a:p>
            <a:r>
              <a:rPr lang="en-US" b="1">
                <a:latin typeface="Courier New" pitchFamily="49" charset="0"/>
              </a:rPr>
              <a:t>if</a:t>
            </a:r>
          </a:p>
          <a:p>
            <a:r>
              <a:rPr lang="en-US" b="1">
                <a:latin typeface="Courier New" pitchFamily="49" charset="0"/>
              </a:rPr>
              <a:t>implements</a:t>
            </a:r>
          </a:p>
          <a:p>
            <a:r>
              <a:rPr lang="en-US" b="1">
                <a:latin typeface="Courier New" pitchFamily="49" charset="0"/>
              </a:rPr>
              <a:t>import</a:t>
            </a:r>
          </a:p>
          <a:p>
            <a:r>
              <a:rPr lang="en-US" b="1">
                <a:latin typeface="Courier New" pitchFamily="49" charset="0"/>
              </a:rPr>
              <a:t>instanceof</a:t>
            </a:r>
          </a:p>
          <a:p>
            <a:r>
              <a:rPr lang="en-US" b="1">
                <a:latin typeface="Courier New" pitchFamily="49" charset="0"/>
              </a:rPr>
              <a:t>int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5140325" y="1905000"/>
            <a:ext cx="1412875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Courier New" pitchFamily="49" charset="0"/>
              </a:rPr>
              <a:t>interface</a:t>
            </a:r>
          </a:p>
          <a:p>
            <a:r>
              <a:rPr lang="en-US" b="1">
                <a:latin typeface="Courier New" pitchFamily="49" charset="0"/>
              </a:rPr>
              <a:t>long</a:t>
            </a:r>
          </a:p>
          <a:p>
            <a:r>
              <a:rPr lang="en-US" b="1">
                <a:latin typeface="Courier New" pitchFamily="49" charset="0"/>
              </a:rPr>
              <a:t>native</a:t>
            </a:r>
          </a:p>
          <a:p>
            <a:r>
              <a:rPr lang="en-US" b="1">
                <a:latin typeface="Courier New" pitchFamily="49" charset="0"/>
              </a:rPr>
              <a:t>new</a:t>
            </a:r>
          </a:p>
          <a:p>
            <a:r>
              <a:rPr lang="en-US" b="1">
                <a:latin typeface="Courier New" pitchFamily="49" charset="0"/>
              </a:rPr>
              <a:t>null</a:t>
            </a:r>
          </a:p>
          <a:p>
            <a:r>
              <a:rPr lang="en-US" b="1">
                <a:latin typeface="Courier New" pitchFamily="49" charset="0"/>
              </a:rPr>
              <a:t>package</a:t>
            </a:r>
          </a:p>
          <a:p>
            <a:r>
              <a:rPr lang="en-US" b="1">
                <a:latin typeface="Courier New" pitchFamily="49" charset="0"/>
              </a:rPr>
              <a:t>private</a:t>
            </a:r>
          </a:p>
          <a:p>
            <a:r>
              <a:rPr lang="en-US" b="1">
                <a:latin typeface="Courier New" pitchFamily="49" charset="0"/>
              </a:rPr>
              <a:t>protected</a:t>
            </a:r>
          </a:p>
          <a:p>
            <a:r>
              <a:rPr lang="en-US" b="1">
                <a:latin typeface="Courier New" pitchFamily="49" charset="0"/>
              </a:rPr>
              <a:t>public</a:t>
            </a:r>
          </a:p>
          <a:p>
            <a:r>
              <a:rPr lang="en-US" b="1">
                <a:latin typeface="Courier New" pitchFamily="49" charset="0"/>
              </a:rPr>
              <a:t>return</a:t>
            </a:r>
          </a:p>
          <a:p>
            <a:r>
              <a:rPr lang="en-US" b="1">
                <a:latin typeface="Courier New" pitchFamily="49" charset="0"/>
              </a:rPr>
              <a:t>short</a:t>
            </a:r>
          </a:p>
          <a:p>
            <a:r>
              <a:rPr lang="en-US" b="1">
                <a:latin typeface="Courier New" pitchFamily="49" charset="0"/>
              </a:rPr>
              <a:t>static</a:t>
            </a:r>
          </a:p>
          <a:p>
            <a:r>
              <a:rPr lang="en-US" b="1">
                <a:latin typeface="Courier New" pitchFamily="49" charset="0"/>
              </a:rPr>
              <a:t>strictfp</a:t>
            </a:r>
          </a:p>
          <a:p>
            <a:r>
              <a:rPr lang="en-US" b="1">
                <a:latin typeface="Courier New" pitchFamily="49" charset="0"/>
              </a:rPr>
              <a:t>super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940550" y="1905000"/>
            <a:ext cx="182245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Courier New" pitchFamily="49" charset="0"/>
              </a:rPr>
              <a:t>switch</a:t>
            </a:r>
          </a:p>
          <a:p>
            <a:r>
              <a:rPr lang="en-US" b="1">
                <a:latin typeface="Courier New" pitchFamily="49" charset="0"/>
              </a:rPr>
              <a:t>synchronized</a:t>
            </a:r>
          </a:p>
          <a:p>
            <a:r>
              <a:rPr lang="en-US" b="1">
                <a:latin typeface="Courier New" pitchFamily="49" charset="0"/>
              </a:rPr>
              <a:t>this</a:t>
            </a:r>
          </a:p>
          <a:p>
            <a:r>
              <a:rPr lang="en-US" b="1">
                <a:latin typeface="Courier New" pitchFamily="49" charset="0"/>
              </a:rPr>
              <a:t>throw</a:t>
            </a:r>
          </a:p>
          <a:p>
            <a:r>
              <a:rPr lang="en-US" b="1">
                <a:latin typeface="Courier New" pitchFamily="49" charset="0"/>
              </a:rPr>
              <a:t>throws</a:t>
            </a:r>
          </a:p>
          <a:p>
            <a:r>
              <a:rPr lang="en-US" b="1">
                <a:latin typeface="Courier New" pitchFamily="49" charset="0"/>
              </a:rPr>
              <a:t>transient</a:t>
            </a:r>
          </a:p>
          <a:p>
            <a:r>
              <a:rPr lang="en-US" b="1">
                <a:latin typeface="Courier New" pitchFamily="49" charset="0"/>
              </a:rPr>
              <a:t>true</a:t>
            </a:r>
          </a:p>
          <a:p>
            <a:r>
              <a:rPr lang="en-US" b="1">
                <a:latin typeface="Courier New" pitchFamily="49" charset="0"/>
              </a:rPr>
              <a:t>try</a:t>
            </a:r>
          </a:p>
          <a:p>
            <a:r>
              <a:rPr lang="en-US" b="1">
                <a:latin typeface="Courier New" pitchFamily="49" charset="0"/>
              </a:rPr>
              <a:t>void</a:t>
            </a:r>
          </a:p>
          <a:p>
            <a:r>
              <a:rPr lang="en-US" b="1">
                <a:latin typeface="Courier New" pitchFamily="49" charset="0"/>
              </a:rPr>
              <a:t>volatile</a:t>
            </a:r>
          </a:p>
          <a:p>
            <a:r>
              <a:rPr lang="en-US" b="1">
                <a:latin typeface="Courier New" pitchFamily="49" charset="0"/>
              </a:rPr>
              <a:t>while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utoUpdateAnimBg="0"/>
      <p:bldP spid="59397" grpId="0" autoUpdateAnimBg="0"/>
      <p:bldP spid="59398" grpId="0" autoUpdateAnimBg="0"/>
      <p:bldP spid="5939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4E6A62B9-73E0-48AA-AB7F-1F61856E2095}" type="slidenum">
              <a:rPr lang="en-US"/>
              <a:pPr/>
              <a:t>14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White Space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8001000" cy="4953000"/>
          </a:xfrm>
          <a:noFill/>
          <a:ln/>
        </p:spPr>
        <p:txBody>
          <a:bodyPr lIns="92075" tIns="46038" rIns="92075" bIns="46038"/>
          <a:lstStyle/>
          <a:p>
            <a:pPr>
              <a:spcBef>
                <a:spcPct val="50000"/>
              </a:spcBef>
            </a:pPr>
            <a:r>
              <a:rPr lang="en-US"/>
              <a:t>Spaces, blank lines, and tabs are called </a:t>
            </a:r>
            <a:r>
              <a:rPr lang="en-US" i="1"/>
              <a:t>white space</a:t>
            </a: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White space is used to separate words and symbols in a program</a:t>
            </a:r>
          </a:p>
          <a:p>
            <a:pPr>
              <a:spcBef>
                <a:spcPct val="50000"/>
              </a:spcBef>
            </a:pPr>
            <a:r>
              <a:rPr lang="en-US"/>
              <a:t>Extra white space is ignored</a:t>
            </a:r>
          </a:p>
          <a:p>
            <a:pPr>
              <a:spcBef>
                <a:spcPct val="50000"/>
              </a:spcBef>
            </a:pPr>
            <a:r>
              <a:rPr lang="en-US"/>
              <a:t>A valid Java program can be formatted many ways</a:t>
            </a:r>
          </a:p>
          <a:p>
            <a:pPr>
              <a:spcBef>
                <a:spcPct val="50000"/>
              </a:spcBef>
            </a:pPr>
            <a:r>
              <a:rPr lang="en-US"/>
              <a:t>Programs should be formatted to enhance readability, using consistent indentation</a:t>
            </a:r>
          </a:p>
          <a:p>
            <a:pPr>
              <a:spcBef>
                <a:spcPct val="50000"/>
              </a:spcBef>
            </a:pPr>
            <a:r>
              <a:rPr lang="en-US"/>
              <a:t>See</a:t>
            </a:r>
            <a:r>
              <a:rPr lang="en-US">
                <a:latin typeface="Courier New" pitchFamily="49" charset="0"/>
              </a:rPr>
              <a:t> </a:t>
            </a:r>
            <a:r>
              <a:rPr lang="en-US">
                <a:latin typeface="Courier New" pitchFamily="49" charset="0"/>
                <a:hlinkClick r:id="rId2" action="ppaction://hlinkfile"/>
              </a:rPr>
              <a:t>Lincoln2.java</a:t>
            </a:r>
            <a:r>
              <a:rPr lang="en-US"/>
              <a:t> (page 33)</a:t>
            </a:r>
          </a:p>
          <a:p>
            <a:pPr>
              <a:spcBef>
                <a:spcPct val="50000"/>
              </a:spcBef>
            </a:pPr>
            <a:r>
              <a:rPr lang="en-US"/>
              <a:t>See</a:t>
            </a:r>
            <a:r>
              <a:rPr lang="en-US">
                <a:latin typeface="Courier New" pitchFamily="49" charset="0"/>
              </a:rPr>
              <a:t> </a:t>
            </a:r>
            <a:r>
              <a:rPr lang="en-US">
                <a:latin typeface="Courier New" pitchFamily="49" charset="0"/>
                <a:hlinkClick r:id="rId3" action="ppaction://hlinkfile"/>
              </a:rPr>
              <a:t>Lincoln3.java</a:t>
            </a:r>
            <a:r>
              <a:rPr lang="en-US"/>
              <a:t> (page 34) </a:t>
            </a:r>
            <a:endParaRPr lang="en-US">
              <a:latin typeface="Courier New" pitchFamily="49" charset="0"/>
            </a:endParaRP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C480F2D3-42EF-4E32-967D-ABDD582EA692}" type="slidenum">
              <a:rPr lang="en-US"/>
              <a:pPr/>
              <a:t>15</a:t>
            </a:fld>
            <a:endParaRPr lang="en-US"/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>
                <a:solidFill>
                  <a:schemeClr val="bg2"/>
                </a:solidFill>
                <a:latin typeface="Arial" charset="0"/>
              </a:rPr>
              <a:t>Example – p.  27:  Lincoln.java</a:t>
            </a:r>
            <a:r>
              <a:rPr lang="en-US"/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7924800" cy="4191000"/>
          </a:xfrm>
        </p:spPr>
        <p:txBody>
          <a:bodyPr/>
          <a:lstStyle/>
          <a:p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//*************************************************************//  Lincoln.java       Author: Lewis/Loftus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  Demonstrates the basic structure of a Java application.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public class Lincoln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{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//----------------------------------------------------------      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  Prints a presidential quote.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//----------------------------------------------------------      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public static void main (String[] args)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{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   System.out.println ("A quote by Abraham Lincoln:");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   System.out.println ("Whatever you are, be a good one.");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}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289693F8-0EDE-40BC-AFC5-FA4107367E80}" type="slidenum">
              <a:rPr lang="en-US"/>
              <a:pPr/>
              <a:t>16</a:t>
            </a:fld>
            <a:endParaRPr lang="en-US"/>
          </a:p>
        </p:txBody>
      </p:sp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>
                <a:solidFill>
                  <a:schemeClr val="bg2"/>
                </a:solidFill>
                <a:latin typeface="Arial" charset="0"/>
              </a:rPr>
              <a:t>Example – p.  33:  Lincoln2.java</a:t>
            </a:r>
            <a:r>
              <a:rPr lang="en-US"/>
              <a:t>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7924800" cy="4191000"/>
          </a:xfrm>
          <a:solidFill>
            <a:schemeClr val="bg1"/>
          </a:solidFill>
        </p:spPr>
        <p:txBody>
          <a:bodyPr/>
          <a:lstStyle/>
          <a:p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//  Lincoln2.java       Author: Lewis/Loftus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//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//  Demonstrates a poorly formatted, though valid, program.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public class Lincoln2{public static void main(String[]args){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System.out.println("A quote by Abraham Lincoln:");</a:t>
            </a:r>
            <a:br>
              <a:rPr lang="en-US" sz="1600" b="1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System.out.println("Whatever you are, be a good one.");}}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C1A687F5-B0C9-4A5B-BBC3-AC2C3318B2F4}" type="slidenum">
              <a:rPr lang="en-US"/>
              <a:pPr/>
              <a:t>17</a:t>
            </a:fld>
            <a:endParaRPr lang="en-US"/>
          </a:p>
        </p:txBody>
      </p:sp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>
                <a:solidFill>
                  <a:schemeClr val="bg2"/>
                </a:solidFill>
                <a:latin typeface="Arial" charset="0"/>
              </a:rPr>
              <a:t>Example – p.  34:  Lincoln3.java</a:t>
            </a:r>
          </a:p>
          <a:p>
            <a:endParaRPr lang="en-US">
              <a:solidFill>
                <a:schemeClr val="bg2"/>
              </a:solidFill>
              <a:latin typeface="Arial" charset="0"/>
            </a:endParaRPr>
          </a:p>
          <a:p>
            <a:r>
              <a:rPr lang="en-US"/>
              <a:t>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1676400"/>
            <a:ext cx="7924800" cy="4191000"/>
          </a:xfrm>
        </p:spPr>
        <p:txBody>
          <a:bodyPr/>
          <a:lstStyle/>
          <a:p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//  Lincoln3.java       Author: Lewis/Loftus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//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//  Demonstrates another valid program that is poorly formatted.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   public       class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Lincoln3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{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          public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static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 void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main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 (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String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     []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args                       ) 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{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System.out.println        (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"A quote by Abraham Lincoln:"          )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;        System.out.println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     (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 "Whatever you are, be a good one."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    )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 ;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}}</a:t>
            </a:r>
            <a:br>
              <a:rPr lang="en-US" sz="1600">
                <a:solidFill>
                  <a:schemeClr val="tx1"/>
                </a:solidFill>
                <a:latin typeface="Courier New" pitchFamily="49" charset="0"/>
              </a:rPr>
            </a:b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DC80A298-BC0D-4346-968D-24AB34891921}" type="slidenum">
              <a:rPr lang="en-US"/>
              <a:pPr/>
              <a:t>2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Focus of the Course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Object-Oriented Software Development</a:t>
            </a:r>
          </a:p>
          <a:p>
            <a:pPr lvl="1">
              <a:spcBef>
                <a:spcPct val="70000"/>
              </a:spcBef>
            </a:pPr>
            <a:r>
              <a:rPr lang="en-US"/>
              <a:t>problem solving</a:t>
            </a:r>
          </a:p>
          <a:p>
            <a:pPr lvl="1">
              <a:spcBef>
                <a:spcPct val="70000"/>
              </a:spcBef>
            </a:pPr>
            <a:r>
              <a:rPr lang="en-US"/>
              <a:t>program design, implementation, and testing</a:t>
            </a:r>
          </a:p>
          <a:p>
            <a:pPr lvl="1">
              <a:spcBef>
                <a:spcPct val="70000"/>
              </a:spcBef>
            </a:pPr>
            <a:r>
              <a:rPr lang="en-US"/>
              <a:t>object-oriented concepts</a:t>
            </a:r>
          </a:p>
          <a:p>
            <a:pPr lvl="2"/>
            <a:r>
              <a:rPr lang="en-US"/>
              <a:t>classes</a:t>
            </a:r>
          </a:p>
          <a:p>
            <a:pPr lvl="2"/>
            <a:r>
              <a:rPr lang="en-US"/>
              <a:t>objects</a:t>
            </a:r>
          </a:p>
          <a:p>
            <a:pPr lvl="2"/>
            <a:r>
              <a:rPr lang="en-US"/>
              <a:t>encapsulation</a:t>
            </a:r>
          </a:p>
          <a:p>
            <a:pPr lvl="2"/>
            <a:r>
              <a:rPr lang="en-US"/>
              <a:t>inheritance</a:t>
            </a:r>
          </a:p>
          <a:p>
            <a:pPr lvl="2"/>
            <a:r>
              <a:rPr lang="en-US"/>
              <a:t>polymorphism</a:t>
            </a:r>
          </a:p>
          <a:p>
            <a:pPr lvl="1">
              <a:spcBef>
                <a:spcPct val="70000"/>
              </a:spcBef>
            </a:pPr>
            <a:r>
              <a:rPr lang="en-US">
                <a:solidFill>
                  <a:schemeClr val="bg2"/>
                </a:solidFill>
              </a:rPr>
              <a:t>rudimentary graphics &amp; graphical user interfaces</a:t>
            </a:r>
          </a:p>
          <a:p>
            <a:pPr lvl="1">
              <a:spcBef>
                <a:spcPct val="70000"/>
              </a:spcBef>
            </a:pPr>
            <a:r>
              <a:rPr lang="en-US"/>
              <a:t>the Java programming language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EBE030F9-EEEC-4057-A56C-829BF6CDC961}" type="slidenum">
              <a:rPr lang="en-US"/>
              <a:pPr/>
              <a:t>3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first need to explore the fundamentals of computer processing</a:t>
            </a:r>
          </a:p>
          <a:p>
            <a:pPr>
              <a:spcBef>
                <a:spcPct val="75000"/>
              </a:spcBef>
            </a:pPr>
            <a:r>
              <a:rPr lang="en-US" dirty="0"/>
              <a:t>Chapter 1 focuses on:</a:t>
            </a:r>
          </a:p>
          <a:p>
            <a:pPr lvl="1">
              <a:spcBef>
                <a:spcPct val="60000"/>
              </a:spcBef>
            </a:pPr>
            <a:r>
              <a:rPr lang="en-US" dirty="0">
                <a:solidFill>
                  <a:schemeClr val="bg2"/>
                </a:solidFill>
              </a:rPr>
              <a:t>components of a computer</a:t>
            </a:r>
          </a:p>
          <a:p>
            <a:pPr lvl="1"/>
            <a:r>
              <a:rPr lang="en-US" dirty="0">
                <a:solidFill>
                  <a:schemeClr val="bg2"/>
                </a:solidFill>
              </a:rPr>
              <a:t>how those components interact</a:t>
            </a:r>
          </a:p>
          <a:p>
            <a:pPr lvl="1"/>
            <a:r>
              <a:rPr lang="en-US" dirty="0"/>
              <a:t>how computers store and manipulate information</a:t>
            </a:r>
          </a:p>
          <a:p>
            <a:pPr lvl="1"/>
            <a:r>
              <a:rPr lang="en-US" dirty="0">
                <a:solidFill>
                  <a:schemeClr val="bg2"/>
                </a:solidFill>
              </a:rPr>
              <a:t>computer networks</a:t>
            </a:r>
          </a:p>
          <a:p>
            <a:pPr lvl="1"/>
            <a:r>
              <a:rPr lang="en-US" dirty="0">
                <a:solidFill>
                  <a:schemeClr val="bg2"/>
                </a:solidFill>
              </a:rPr>
              <a:t>the Internet and the World Wide Web</a:t>
            </a:r>
          </a:p>
          <a:p>
            <a:pPr lvl="1"/>
            <a:r>
              <a:rPr lang="en-US" dirty="0"/>
              <a:t>programming and programming languages</a:t>
            </a:r>
          </a:p>
          <a:p>
            <a:pPr lvl="1"/>
            <a:r>
              <a:rPr lang="en-US" dirty="0"/>
              <a:t>an introduction to Java</a:t>
            </a:r>
          </a:p>
          <a:p>
            <a:pPr lvl="1"/>
            <a:r>
              <a:rPr lang="en-US" dirty="0"/>
              <a:t>an overview of object-oriented concepts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512E5B40-D3C0-4B45-952C-9AB5E5E41910}" type="slidenum">
              <a:rPr lang="en-US"/>
              <a:pPr/>
              <a:t>4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2667000" y="1293813"/>
            <a:ext cx="5125121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70000"/>
              </a:spcBef>
            </a:pPr>
            <a:endParaRPr lang="en-US" sz="2400" b="1" dirty="0" smtClean="0">
              <a:latin typeface="Arial" charset="0"/>
            </a:endParaRPr>
          </a:p>
          <a:p>
            <a:pPr>
              <a:spcBef>
                <a:spcPct val="70000"/>
              </a:spcBef>
            </a:pPr>
            <a:endParaRPr lang="en-US" sz="2400" b="1" dirty="0" smtClean="0">
              <a:latin typeface="Arial" charset="0"/>
            </a:endParaRPr>
          </a:p>
          <a:p>
            <a:pPr>
              <a:spcBef>
                <a:spcPct val="70000"/>
              </a:spcBef>
            </a:pPr>
            <a:endParaRPr lang="en-US" sz="2400" b="1" dirty="0" smtClean="0">
              <a:latin typeface="Arial" charset="0"/>
            </a:endParaRPr>
          </a:p>
          <a:p>
            <a:pPr>
              <a:spcBef>
                <a:spcPct val="70000"/>
              </a:spcBef>
            </a:pPr>
            <a:r>
              <a:rPr lang="en-US" sz="2400" b="1" dirty="0" smtClean="0">
                <a:latin typeface="Arial" charset="0"/>
              </a:rPr>
              <a:t>The </a:t>
            </a:r>
            <a:r>
              <a:rPr lang="en-US" sz="2400" b="1" dirty="0">
                <a:latin typeface="Arial" charset="0"/>
              </a:rPr>
              <a:t>Java Programming Language</a:t>
            </a:r>
          </a:p>
          <a:p>
            <a:pPr>
              <a:spcBef>
                <a:spcPct val="70000"/>
              </a:spcBef>
            </a:pPr>
            <a:r>
              <a:rPr lang="en-US" sz="2400" b="1" dirty="0">
                <a:latin typeface="Arial" charset="0"/>
              </a:rPr>
              <a:t>Program Development</a:t>
            </a:r>
          </a:p>
          <a:p>
            <a:pPr>
              <a:spcBef>
                <a:spcPct val="70000"/>
              </a:spcBef>
            </a:pPr>
            <a:r>
              <a:rPr lang="en-US" sz="2400" b="1" dirty="0">
                <a:latin typeface="Arial" charset="0"/>
              </a:rPr>
              <a:t>Object-Oriented Programming</a:t>
            </a:r>
          </a:p>
        </p:txBody>
      </p:sp>
      <p:sp>
        <p:nvSpPr>
          <p:cNvPr id="91140" name="AutoShape 4"/>
          <p:cNvSpPr>
            <a:spLocks noChangeArrowheads="1"/>
          </p:cNvSpPr>
          <p:nvPr/>
        </p:nvSpPr>
        <p:spPr bwMode="auto">
          <a:xfrm>
            <a:off x="1828800" y="3200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911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5E7AD5F1-1B5F-478B-B2BC-06AE45D338E1}" type="slidenum">
              <a:rPr lang="en-US"/>
              <a:pPr/>
              <a:t>5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70000"/>
              </a:spcBef>
            </a:pPr>
            <a:r>
              <a:rPr lang="en-US" dirty="0"/>
              <a:t>A </a:t>
            </a:r>
            <a:r>
              <a:rPr lang="en-US" i="1" dirty="0"/>
              <a:t>programming language</a:t>
            </a:r>
            <a:r>
              <a:rPr lang="en-US" dirty="0"/>
              <a:t> specifies the words and </a:t>
            </a:r>
            <a:r>
              <a:rPr lang="en-US" dirty="0">
                <a:solidFill>
                  <a:srgbClr val="FF0000"/>
                </a:solidFill>
              </a:rPr>
              <a:t>symbols that we can use </a:t>
            </a:r>
            <a:r>
              <a:rPr lang="en-US" dirty="0"/>
              <a:t>to write a program</a:t>
            </a:r>
          </a:p>
          <a:p>
            <a:pPr>
              <a:spcBef>
                <a:spcPct val="70000"/>
              </a:spcBef>
            </a:pPr>
            <a:r>
              <a:rPr lang="en-US" dirty="0"/>
              <a:t>A programming language employs a set of rules that dictate how the words and symbols can be put together to form </a:t>
            </a:r>
            <a:r>
              <a:rPr lang="en-US" dirty="0">
                <a:solidFill>
                  <a:srgbClr val="FF0000"/>
                </a:solidFill>
              </a:rPr>
              <a:t>valid </a:t>
            </a:r>
            <a:r>
              <a:rPr lang="en-US" i="1" dirty="0">
                <a:solidFill>
                  <a:srgbClr val="FF0000"/>
                </a:solidFill>
              </a:rPr>
              <a:t>program statements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ct val="70000"/>
              </a:spcBef>
            </a:pPr>
            <a:r>
              <a:rPr lang="en-US" dirty="0"/>
              <a:t>The Java programming language was created by Sun Microsystems, Inc</a:t>
            </a:r>
            <a:r>
              <a:rPr lang="en-US" dirty="0" smtClean="0"/>
              <a:t>. and introduced in 1995.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5598D18B-6B9C-42B9-BBEA-50BE06255540}" type="slidenum">
              <a:rPr lang="en-US"/>
              <a:pPr/>
              <a:t>6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Program Structure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the Java programming language:</a:t>
            </a:r>
          </a:p>
          <a:p>
            <a:pPr lvl="1"/>
            <a:r>
              <a:rPr lang="en-US"/>
              <a:t>A program is made up of one or more </a:t>
            </a:r>
            <a:r>
              <a:rPr lang="en-US" i="1"/>
              <a:t>classes</a:t>
            </a:r>
            <a:endParaRPr lang="en-US"/>
          </a:p>
          <a:p>
            <a:pPr lvl="1"/>
            <a:r>
              <a:rPr lang="en-US"/>
              <a:t>A class contains one or more </a:t>
            </a:r>
            <a:r>
              <a:rPr lang="en-US" i="1"/>
              <a:t>methods</a:t>
            </a:r>
            <a:endParaRPr lang="en-US"/>
          </a:p>
          <a:p>
            <a:pPr lvl="1"/>
            <a:r>
              <a:rPr lang="en-US"/>
              <a:t>A method contains program </a:t>
            </a:r>
            <a:r>
              <a:rPr lang="en-US" i="1"/>
              <a:t>statements</a:t>
            </a:r>
            <a:endParaRPr lang="en-US"/>
          </a:p>
          <a:p>
            <a:pPr>
              <a:spcBef>
                <a:spcPct val="75000"/>
              </a:spcBef>
            </a:pPr>
            <a:r>
              <a:rPr lang="en-US"/>
              <a:t>These terms will be explored in detail throughout the course</a:t>
            </a:r>
          </a:p>
          <a:p>
            <a:pPr>
              <a:spcBef>
                <a:spcPct val="75000"/>
              </a:spcBef>
            </a:pPr>
            <a:r>
              <a:rPr lang="en-US"/>
              <a:t>A Java application always contains a method called </a:t>
            </a:r>
            <a:r>
              <a:rPr lang="en-US">
                <a:latin typeface="Courier New" pitchFamily="49" charset="0"/>
              </a:rPr>
              <a:t>main</a:t>
            </a:r>
            <a:endParaRPr lang="en-US"/>
          </a:p>
          <a:p>
            <a:pPr>
              <a:spcBef>
                <a:spcPct val="75000"/>
              </a:spcBef>
            </a:pPr>
            <a:r>
              <a:rPr lang="en-US"/>
              <a:t>See </a:t>
            </a:r>
            <a:r>
              <a:rPr lang="en-US">
                <a:solidFill>
                  <a:srgbClr val="008000"/>
                </a:solidFill>
                <a:latin typeface="Courier New" pitchFamily="49" charset="0"/>
                <a:hlinkClick r:id="rId2" action="ppaction://hlinkfile"/>
              </a:rPr>
              <a:t>Lincoln.java</a:t>
            </a:r>
            <a:r>
              <a:rPr lang="en-US"/>
              <a:t> (page 27)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BA2E287E-90DC-4571-9038-4B488D4BEAA9}" type="slidenum">
              <a:rPr lang="en-US"/>
              <a:pPr/>
              <a:t>7</a:t>
            </a:fld>
            <a:endParaRPr lang="en-US"/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>
                <a:solidFill>
                  <a:schemeClr val="bg2"/>
                </a:solidFill>
                <a:latin typeface="Arial" charset="0"/>
              </a:rPr>
              <a:t>Example – p.  27:  Lincoln.java</a:t>
            </a:r>
            <a:r>
              <a:rPr lang="en-US"/>
              <a:t> 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7924800" cy="4191000"/>
          </a:xfrm>
        </p:spPr>
        <p:txBody>
          <a:bodyPr/>
          <a:lstStyle/>
          <a:p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//*************************************************************//  Lincoln.java       Author: Lewis/Loftus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  Demonstrates the basic structure of a Java application.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//*************************************************************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public class Lincoln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{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//----------------------------------------------------------      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  Prints a presidential quote.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//----------------------------------------------------------      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public static void main (String[] args)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{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   System.out.println ("A quote by Abraham Lincoln:");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/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   System.out.println ("Whatever you are, be a good one.");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   }</a:t>
            </a:r>
            <a:br>
              <a:rPr lang="en-US" sz="1600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600" b="1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B2E12D38-2CD9-46A8-AC5F-63FD12E3CBA8}" type="slidenum">
              <a:rPr lang="en-US"/>
              <a:pPr/>
              <a:t>8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Java Program Structure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38263" y="1682750"/>
            <a:ext cx="35369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 pitchFamily="49" charset="0"/>
              </a:rPr>
              <a:t>public class MyProgram</a:t>
            </a:r>
            <a:endParaRPr lang="en-US" sz="2400">
              <a:latin typeface="Courier New" pitchFamily="49" charset="0"/>
            </a:endParaRP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338263" y="2063750"/>
            <a:ext cx="336550" cy="3444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 pitchFamily="49" charset="0"/>
              </a:rPr>
              <a:t>{</a:t>
            </a: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r>
              <a:rPr lang="en-US" sz="2000" b="1">
                <a:latin typeface="Courier New" pitchFamily="49" charset="0"/>
              </a:rPr>
              <a:t>}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338263" y="1295400"/>
            <a:ext cx="44513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//  comments about the class</a:t>
            </a: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1808163" y="3032125"/>
            <a:ext cx="61277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 pitchFamily="49" charset="0"/>
              </a:rPr>
              <a:t>public static void main (String[] args)</a:t>
            </a:r>
            <a:endParaRPr lang="en-US" sz="2400">
              <a:latin typeface="Courier New" pitchFamily="49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1763713" y="3489325"/>
            <a:ext cx="33655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 pitchFamily="49" charset="0"/>
              </a:rPr>
              <a:t>{</a:t>
            </a:r>
          </a:p>
          <a:p>
            <a:endParaRPr lang="en-US" sz="2000" b="1">
              <a:latin typeface="Courier New" pitchFamily="49" charset="0"/>
            </a:endParaRPr>
          </a:p>
          <a:p>
            <a:endParaRPr lang="en-US" sz="2000" b="1">
              <a:latin typeface="Courier New" pitchFamily="49" charset="0"/>
            </a:endParaRPr>
          </a:p>
          <a:p>
            <a:r>
              <a:rPr lang="en-US" sz="2000" b="1">
                <a:latin typeface="Courier New" pitchFamily="49" charset="0"/>
              </a:rPr>
              <a:t>}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1763713" y="2574925"/>
            <a:ext cx="46037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//  comments about the method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6335713" y="3784600"/>
            <a:ext cx="18938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Arial Unicode MS" pitchFamily="34" charset="-128"/>
              </a:rPr>
              <a:t>method header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3124200" y="3962400"/>
            <a:ext cx="16541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Arial Unicode MS" pitchFamily="34" charset="-128"/>
              </a:rPr>
              <a:t>method body</a:t>
            </a:r>
          </a:p>
        </p:txBody>
      </p:sp>
      <p:sp>
        <p:nvSpPr>
          <p:cNvPr id="80912" name="AutoShape 16"/>
          <p:cNvSpPr>
            <a:spLocks/>
          </p:cNvSpPr>
          <p:nvPr/>
        </p:nvSpPr>
        <p:spPr bwMode="auto">
          <a:xfrm>
            <a:off x="2449513" y="3657600"/>
            <a:ext cx="457200" cy="990600"/>
          </a:xfrm>
          <a:prstGeom prst="rightBrace">
            <a:avLst>
              <a:gd name="adj1" fmla="val 18056"/>
              <a:gd name="adj2" fmla="val 50000"/>
            </a:avLst>
          </a:prstGeom>
          <a:noFill/>
          <a:ln w="31750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 flipH="1" flipV="1">
            <a:off x="5497513" y="3429000"/>
            <a:ext cx="838200" cy="45720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5943600" y="1981200"/>
            <a:ext cx="1625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Arial Unicode MS" pitchFamily="34" charset="-128"/>
              </a:rPr>
              <a:t>class header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 rot="-5400000">
            <a:off x="-189706" y="3618706"/>
            <a:ext cx="1385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Arial Unicode MS" pitchFamily="34" charset="-128"/>
              </a:rPr>
              <a:t>class body</a:t>
            </a:r>
          </a:p>
        </p:txBody>
      </p:sp>
      <p:sp>
        <p:nvSpPr>
          <p:cNvPr id="80916" name="AutoShape 20"/>
          <p:cNvSpPr>
            <a:spLocks/>
          </p:cNvSpPr>
          <p:nvPr/>
        </p:nvSpPr>
        <p:spPr bwMode="auto">
          <a:xfrm flipH="1">
            <a:off x="838200" y="2209800"/>
            <a:ext cx="457200" cy="3124200"/>
          </a:xfrm>
          <a:prstGeom prst="rightBrace">
            <a:avLst>
              <a:gd name="adj1" fmla="val 56944"/>
              <a:gd name="adj2" fmla="val 50000"/>
            </a:avLst>
          </a:prstGeom>
          <a:noFill/>
          <a:ln w="31750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 flipH="1" flipV="1">
            <a:off x="5029200" y="1905000"/>
            <a:ext cx="914400" cy="17780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2007 Pearson Addison-Wesley. All rights reserved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</a:t>
            </a:r>
            <a:fld id="{48675385-F153-4FCD-ADE8-FB140FB8011E}" type="slidenum">
              <a:rPr lang="en-US"/>
              <a:pPr/>
              <a:t>9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Comments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355725"/>
            <a:ext cx="7772400" cy="2819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/>
              <a:t>Comments in a program are called </a:t>
            </a:r>
            <a:r>
              <a:rPr lang="en-US" i="1"/>
              <a:t>inline documentation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/>
              <a:t>They should be included to explain the purpose of the program and describe processing steps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/>
              <a:t>They do not affect how a program works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/>
              <a:t>Java comments can take three forms: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797050" y="4251325"/>
            <a:ext cx="67373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// this comment runs to the end of the line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797050" y="4937125"/>
            <a:ext cx="70421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/*  this comment runs to the terminating</a:t>
            </a:r>
          </a:p>
          <a:p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    symbol, even across line breaks        */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752600" y="5927725"/>
            <a:ext cx="53657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/** this is a </a:t>
            </a:r>
            <a:r>
              <a:rPr lang="en-US" sz="2000" b="1" i="1">
                <a:solidFill>
                  <a:srgbClr val="008000"/>
                </a:solidFill>
                <a:latin typeface="Courier New" pitchFamily="49" charset="0"/>
              </a:rPr>
              <a:t>javadoc</a:t>
            </a:r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 comment   */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utoUpdateAnimBg="0"/>
      <p:bldP spid="56325" grpId="0" autoUpdateAnimBg="0"/>
      <p:bldP spid="56326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TVERSION" val="XP"/>
</p:tagLst>
</file>

<file path=ppt/theme/theme1.xml><?xml version="1.0" encoding="utf-8"?>
<a:theme xmlns:a="http://schemas.openxmlformats.org/drawingml/2006/main" name="1_Blank">
  <a:themeElements>
    <a:clrScheme name="1_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">
      <a:majorFont>
        <a:latin typeface="AvantGard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1_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Lewis_slides01</Template>
  <TotalTime>2061</TotalTime>
  <Words>802</Words>
  <Application>Microsoft Office PowerPoint</Application>
  <PresentationFormat>On-screen Show (4:3)</PresentationFormat>
  <Paragraphs>203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1_Blank</vt:lpstr>
      <vt:lpstr>1</vt:lpstr>
      <vt:lpstr>Focus of the Course</vt:lpstr>
      <vt:lpstr>Introduction</vt:lpstr>
      <vt:lpstr>Outline</vt:lpstr>
      <vt:lpstr>Java</vt:lpstr>
      <vt:lpstr>Java Program Structure</vt:lpstr>
      <vt:lpstr>//*************************************************************//  Lincoln.java       Author: Lewis/Loftus // //  Demonstrates the basic structure of a Java application. //*************************************************************  public class Lincoln {    //----------------------------------------------------------          //  Prints a presidential quote.    //----------------------------------------------------------          public static void main (String[] args)    {       System.out.println ("A quote by Abraham Lincoln:");        System.out.println ("Whatever you are, be a good one.");    } }</vt:lpstr>
      <vt:lpstr>Java Program Structure</vt:lpstr>
      <vt:lpstr>Comments</vt:lpstr>
      <vt:lpstr>//*************************************************************//  Lincoln.java       Author: Lewis/Loftus // //  Demonstrates the basic structure of a Java application. //*************************************************************  public class Lincoln {    //----------------------------------------------------------          //  Prints a presidential quote.    //----------------------------------------------------------          public static void main (String[] args)    {       System.out.println ("A quote by Abraham Lincoln:");        System.out.println ("Whatever you are, be a good one.");    } }</vt:lpstr>
      <vt:lpstr>Identifiers</vt:lpstr>
      <vt:lpstr>Identifiers</vt:lpstr>
      <vt:lpstr>Reserved Words</vt:lpstr>
      <vt:lpstr>White Space</vt:lpstr>
      <vt:lpstr>//*************************************************************//  Lincoln.java       Author: Lewis/Loftus // //  Demonstrates the basic structure of a Java application. //*************************************************************  public class Lincoln {    //----------------------------------------------------------          //  Prints a presidential quote.    //----------------------------------------------------------          public static void main (String[] args)    {       System.out.println ("A quote by Abraham Lincoln:");        System.out.println ("Whatever you are, be a good one.");    } }</vt:lpstr>
      <vt:lpstr>//************************************************************* //  Lincoln2.java       Author: Lewis/Loftus // //  Demonstrates a poorly formatted, though valid, program. //*************************************************************  public class Lincoln2{public static void main(String[]args){ System.out.println("A quote by Abraham Lincoln:"); System.out.println("Whatever you are, be a good one.");}}</vt:lpstr>
      <vt:lpstr>//************************************************************* //  Lincoln3.java       Author: Lewis/Loftus // //  Demonstrates another valid program that is poorly formatted. //*************************************************************           public       class      Lincoln3    {                  public    static         void   main         ( String             []     args                       )    {   System.out.println        ( "A quote by Abraham Lincoln:"          )   ;        System.out.println             (        "Whatever you are, be a good one."       )   ; }} </vt:lpstr>
    </vt:vector>
  </TitlesOfParts>
  <Company>Company: © 2007 Pearson Addison-Wesley. All rights reserved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subject>Introduction</dc:subject>
  <dc:creator>Lewis and Loftus</dc:creator>
  <cp:lastModifiedBy>debure</cp:lastModifiedBy>
  <cp:revision>46</cp:revision>
  <dcterms:created xsi:type="dcterms:W3CDTF">2003-05-23T15:49:24Z</dcterms:created>
  <dcterms:modified xsi:type="dcterms:W3CDTF">2011-02-02T15:19:55Z</dcterms:modified>
</cp:coreProperties>
</file>