
<file path=[Content_Types].xml><?xml version="1.0" encoding="utf-8"?>
<Types xmlns="http://schemas.openxmlformats.org/package/2006/content-types"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2.xml" ContentType="application/vnd.openxmlformats-officedocument.presentationml.slide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ppt/slides/slide7.xml" ContentType="application/vnd.openxmlformats-officedocument.presentationml.slide+xml"/>
  <Override PartName="/ppt/slideLayouts/slideLayout8.xml" ContentType="application/vnd.openxmlformats-officedocument.presentationml.slideLayout+xml"/>
  <Override PartName="/ppt/presProps.xml" ContentType="application/vnd.openxmlformats-officedocument.presentationml.presProps+xml"/>
  <Default Extension="xml" ContentType="application/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13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Default Extension="jpeg" ContentType="image/jpeg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s/slide2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Layouts/slideLayout1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98" d="100"/>
          <a:sy n="98" d="100"/>
        </p:scale>
        <p:origin x="-49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8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4134-51C9-C545-930C-CE97401EB22E}" type="datetimeFigureOut">
              <a:rPr/>
              <a:pPr/>
              <a:t>4/3/11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69B93-9736-F34C-AC58-D70F2690C0E5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4134-51C9-C545-930C-CE97401EB22E}" type="datetimeFigureOut">
              <a:rPr/>
              <a:pPr/>
              <a:t>4/3/11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69B93-9736-F34C-AC58-D70F2690C0E5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4134-51C9-C545-930C-CE97401EB22E}" type="datetimeFigureOut">
              <a:rPr/>
              <a:pPr/>
              <a:t>4/3/11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69B93-9736-F34C-AC58-D70F2690C0E5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4134-51C9-C545-930C-CE97401EB22E}" type="datetimeFigureOut">
              <a:rPr/>
              <a:pPr/>
              <a:t>4/3/11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69B93-9736-F34C-AC58-D70F2690C0E5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4134-51C9-C545-930C-CE97401EB22E}" type="datetimeFigureOut">
              <a:rPr/>
              <a:pPr/>
              <a:t>4/3/11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69B93-9736-F34C-AC58-D70F2690C0E5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4134-51C9-C545-930C-CE97401EB22E}" type="datetimeFigureOut">
              <a:rPr/>
              <a:pPr/>
              <a:t>4/3/11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69B93-9736-F34C-AC58-D70F2690C0E5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4134-51C9-C545-930C-CE97401EB22E}" type="datetimeFigureOut">
              <a:rPr/>
              <a:pPr/>
              <a:t>4/3/11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69B93-9736-F34C-AC58-D70F2690C0E5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4134-51C9-C545-930C-CE97401EB22E}" type="datetimeFigureOut">
              <a:rPr/>
              <a:pPr/>
              <a:t>4/3/11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69B93-9736-F34C-AC58-D70F2690C0E5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4134-51C9-C545-930C-CE97401EB22E}" type="datetimeFigureOut">
              <a:rPr/>
              <a:pPr/>
              <a:t>4/3/11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69B93-9736-F34C-AC58-D70F2690C0E5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4134-51C9-C545-930C-CE97401EB22E}" type="datetimeFigureOut">
              <a:rPr/>
              <a:pPr/>
              <a:t>4/3/11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69B93-9736-F34C-AC58-D70F2690C0E5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4134-51C9-C545-930C-CE97401EB22E}" type="datetimeFigureOut">
              <a:rPr/>
              <a:pPr/>
              <a:t>4/3/11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69B93-9736-F34C-AC58-D70F2690C0E5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14134-51C9-C545-930C-CE97401EB22E}" type="datetimeFigureOut">
              <a:rPr/>
              <a:pPr/>
              <a:t>4/3/11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F69B93-9736-F34C-AC58-D70F2690C0E5}" type="slidenum">
              <a:rPr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Le Baroque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200"/>
              <a:t>Vouet</a:t>
            </a:r>
            <a:r>
              <a:rPr lang="en-US" sz="3200" i="1"/>
              <a:t>, Les Muses Uranie et Caliope </a:t>
            </a:r>
            <a:r>
              <a:rPr lang="en-US" sz="3200"/>
              <a:t>, 1634 </a:t>
            </a:r>
          </a:p>
        </p:txBody>
      </p:sp>
      <p:pic>
        <p:nvPicPr>
          <p:cNvPr id="4" name="Content Placeholder 3" descr="UraniaGalliope-Vouet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3000" y="1417638"/>
            <a:ext cx="7175500" cy="458961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sz="3200"/>
              <a:t>Vouet</a:t>
            </a:r>
            <a:r>
              <a:rPr lang="en-US" sz="3200" i="1"/>
              <a:t>, L’enlev</a:t>
            </a:r>
            <a:r>
              <a:rPr lang="en-US" sz="3200" i="1"/>
              <a:t>èment</a:t>
            </a:r>
            <a:r>
              <a:rPr lang="en-US" sz="3200" i="1"/>
              <a:t> d’Europe</a:t>
            </a:r>
            <a:r>
              <a:rPr lang="en-US" sz="3200"/>
              <a:t>, 1640 </a:t>
            </a:r>
          </a:p>
        </p:txBody>
      </p:sp>
      <p:pic>
        <p:nvPicPr>
          <p:cNvPr id="4" name="Content Placeholder 3" descr="vouet3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38400" y="1143000"/>
            <a:ext cx="4189382" cy="541438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3200"/>
              <a:t>Vouet, </a:t>
            </a:r>
            <a:r>
              <a:rPr lang="en-US" sz="3200" i="1"/>
              <a:t>Portrait de jeune homme</a:t>
            </a:r>
            <a:r>
              <a:rPr lang="en-US" sz="3200"/>
              <a:t>, </a:t>
            </a:r>
          </a:p>
        </p:txBody>
      </p:sp>
      <p:pic>
        <p:nvPicPr>
          <p:cNvPr id="4" name="Content Placeholder 3" descr="13-portrait-de-jeune-homme-grand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0" y="1295401"/>
            <a:ext cx="5562600" cy="458914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«</a:t>
            </a:r>
            <a:r>
              <a:t>Simon Vouet est un artiste typiquement baroque, passion du mouvement et de l'expression, compositions en diagonale, groupements par masse, effets brutaux de lumière</a:t>
            </a:r>
            <a:r>
              <a:rPr lang="en-US"/>
              <a:t>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C’était en Italie que les artistes ont créé, entre le 16e et le17e, le style qu’on appelle le Baroque.</a:t>
            </a:r>
          </a:p>
          <a:p>
            <a:r>
              <a:rPr lang="en-US"/>
              <a:t>Il «</a:t>
            </a:r>
            <a:r>
              <a:t>se caractérise par l’exagération du mouvement, la surcharge décorative, les effets dramatiques, la tension, l’exubérance et la grandeur parfois pompeuse.</a:t>
            </a:r>
            <a:r>
              <a:rPr lang="en-US"/>
              <a:t>»</a:t>
            </a:r>
            <a:endParaRPr lang="en-US"/>
          </a:p>
          <a:p>
            <a:r>
              <a:rPr lang="en-US"/>
              <a:t>L’artiste le plus important au début, vers 1600, était l’italien Caravaggio.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Autofit/>
          </a:bodyPr>
          <a:lstStyle/>
          <a:p>
            <a:r>
              <a:rPr lang="en-US" sz="3200" i="1"/>
              <a:t>La Vocation de saint Matthieu</a:t>
            </a:r>
            <a:r>
              <a:rPr lang="en-US" sz="3200"/>
              <a:t>, 1599-1602</a:t>
            </a:r>
          </a:p>
        </p:txBody>
      </p:sp>
      <p:pic>
        <p:nvPicPr>
          <p:cNvPr id="4" name="Content Placeholder 3" descr="Caravaggio_The_Calling_of_St_Matthew_1599-160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3000" y="914400"/>
            <a:ext cx="7022593" cy="4876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txBody>
          <a:bodyPr>
            <a:normAutofit/>
          </a:bodyPr>
          <a:lstStyle/>
          <a:p>
            <a:r>
              <a:rPr lang="en-US" sz="3200"/>
              <a:t>En Espagne, Velázquez: </a:t>
            </a:r>
            <a:r>
              <a:rPr lang="en-US" sz="3200" i="1"/>
              <a:t>Le Marchand d’eau de S</a:t>
            </a:r>
            <a:r>
              <a:rPr lang="en-US" sz="3200" i="1"/>
              <a:t>éville</a:t>
            </a:r>
            <a:r>
              <a:rPr lang="en-US" sz="3200"/>
              <a:t>, 1619</a:t>
            </a:r>
          </a:p>
        </p:txBody>
      </p:sp>
      <p:pic>
        <p:nvPicPr>
          <p:cNvPr id="4" name="Content Placeholder 3" descr="velazquez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90800" y="1371600"/>
            <a:ext cx="3962400" cy="517700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/>
              <a:t>En Flandres, Rubens: </a:t>
            </a:r>
            <a:r>
              <a:rPr lang="en-US" sz="3200" i="1"/>
              <a:t>The Garden of Love</a:t>
            </a:r>
            <a:r>
              <a:rPr lang="en-US" sz="3200"/>
              <a:t>, 1638</a:t>
            </a:r>
          </a:p>
        </p:txBody>
      </p:sp>
      <p:pic>
        <p:nvPicPr>
          <p:cNvPr id="4" name="Content Placeholder 3" descr="garden_of_lov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0600" y="1417638"/>
            <a:ext cx="7019285" cy="483475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1"/>
          </a:xfrm>
        </p:spPr>
        <p:txBody>
          <a:bodyPr>
            <a:normAutofit fontScale="90000"/>
          </a:bodyPr>
          <a:lstStyle/>
          <a:p>
            <a:r>
              <a:rPr lang="en-US" sz="3200"/>
              <a:t>Aux Pays bas</a:t>
            </a:r>
            <a:r>
              <a:rPr lang="en-US" sz="3200"/>
              <a:t>, Rembrandt: </a:t>
            </a:r>
            <a:r>
              <a:rPr lang="en-US" sz="3200" i="1"/>
              <a:t>La Ronde de nuit</a:t>
            </a:r>
            <a:r>
              <a:rPr lang="en-US" sz="3200"/>
              <a:t>, 1642</a:t>
            </a:r>
          </a:p>
        </p:txBody>
      </p:sp>
      <p:pic>
        <p:nvPicPr>
          <p:cNvPr id="4" name="Content Placeholder 3" descr="rembrandt11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9200" y="1219199"/>
            <a:ext cx="6553200" cy="549855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4092"/>
          </a:xfrm>
        </p:spPr>
        <p:txBody>
          <a:bodyPr>
            <a:normAutofit fontScale="90000"/>
          </a:bodyPr>
          <a:lstStyle/>
          <a:p>
            <a:r>
              <a:rPr lang="en-US" sz="3200"/>
              <a:t>En France, Georges de la Tour: Saint </a:t>
            </a:r>
            <a:r>
              <a:rPr lang="en-US" sz="3200" i="1"/>
              <a:t>Joseph Charpentier</a:t>
            </a:r>
            <a:r>
              <a:rPr lang="en-US" sz="3200"/>
              <a:t>, 1643</a:t>
            </a:r>
          </a:p>
        </p:txBody>
      </p:sp>
      <p:pic>
        <p:nvPicPr>
          <p:cNvPr id="4" name="Content Placeholder 3" descr="t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38400" y="1128730"/>
            <a:ext cx="4191000" cy="572927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sz="3200"/>
              <a:t>Georges de la Tour, </a:t>
            </a:r>
            <a:r>
              <a:rPr lang="en-US" sz="3200" i="1"/>
              <a:t>Le Nouveau-n</a:t>
            </a:r>
            <a:r>
              <a:rPr lang="en-US" sz="3200" i="1"/>
              <a:t>é</a:t>
            </a:r>
            <a:r>
              <a:rPr lang="en-US" sz="3200"/>
              <a:t>, 1645-48</a:t>
            </a:r>
            <a:r>
              <a:rPr lang="en-US" sz="3200"/>
              <a:t> </a:t>
            </a:r>
          </a:p>
        </p:txBody>
      </p:sp>
      <p:pic>
        <p:nvPicPr>
          <p:cNvPr id="4" name="Content Placeholder 3" descr="Georges+de+la+Tour+%281593-1652%29-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9200" y="1066800"/>
            <a:ext cx="7010400" cy="577624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sz="3200"/>
              <a:t>de la Tour, </a:t>
            </a:r>
            <a:r>
              <a:rPr lang="en-US" sz="3200" i="1"/>
              <a:t>Madeleine en p</a:t>
            </a:r>
            <a:r>
              <a:rPr lang="en-US" sz="3200" i="1"/>
              <a:t>énitence</a:t>
            </a:r>
            <a:r>
              <a:rPr lang="en-US" sz="3200"/>
              <a:t>, 1625-50 </a:t>
            </a:r>
          </a:p>
        </p:txBody>
      </p:sp>
      <p:pic>
        <p:nvPicPr>
          <p:cNvPr id="4" name="Content Placeholder 3" descr="t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43200" y="990600"/>
            <a:ext cx="3581400" cy="524938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198</Words>
  <Application>Microsoft Macintosh PowerPoint</Application>
  <PresentationFormat>On-screen Show (4:3)</PresentationFormat>
  <Paragraphs>15</Paragraphs>
  <Slides>13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Le Baroque</vt:lpstr>
      <vt:lpstr>Slide 2</vt:lpstr>
      <vt:lpstr>La Vocation de saint Matthieu, 1599-1602</vt:lpstr>
      <vt:lpstr>En Espagne, Velázquez: Le Marchand d’eau de Séville, 1619</vt:lpstr>
      <vt:lpstr>En Flandres, Rubens: The Garden of Love, 1638</vt:lpstr>
      <vt:lpstr>Aux Pays bas, Rembrandt: La Ronde de nuit, 1642</vt:lpstr>
      <vt:lpstr>En France, Georges de la Tour: Saint Joseph Charpentier, 1643</vt:lpstr>
      <vt:lpstr>Georges de la Tour, Le Nouveau-né, 1645-48 </vt:lpstr>
      <vt:lpstr>de la Tour, Madeleine en pénitence, 1625-50 </vt:lpstr>
      <vt:lpstr>Vouet, Les Muses Uranie et Caliope , 1634 </vt:lpstr>
      <vt:lpstr>Vouet, L’enlevèment d’Europe, 1640 </vt:lpstr>
      <vt:lpstr>Vouet, Portrait de jeune homme, </vt:lpstr>
      <vt:lpstr>Slide 13</vt:lpstr>
    </vt:vector>
  </TitlesOfParts>
  <Company>Eckerd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Lee Hilliker</dc:creator>
  <cp:lastModifiedBy>Lee Hilliker</cp:lastModifiedBy>
  <cp:revision>39</cp:revision>
  <dcterms:created xsi:type="dcterms:W3CDTF">2011-04-04T21:57:29Z</dcterms:created>
  <dcterms:modified xsi:type="dcterms:W3CDTF">2011-04-05T00:03:54Z</dcterms:modified>
</cp:coreProperties>
</file>