
<file path=[Content_Types].xml><?xml version="1.0" encoding="utf-8"?>
<Types xmlns="http://schemas.openxmlformats.org/package/2006/content-types">
  <Override PartName="/ppt/slides/slide14.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theme/theme2.xml" ContentType="application/vnd.openxmlformats-officedocument.theme+xml"/>
  <Override PartName="/ppt/slides/slide3.xml" ContentType="application/vnd.openxmlformats-officedocument.presentationml.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s/slide15.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2.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slides/slide7.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Default Extension="xml" ContentType="application/xml"/>
  <Override PartName="/ppt/slides/slide4.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slides/slide13.xml" ContentType="application/vnd.openxmlformats-officedocument.presentationml.slide+xml"/>
  <Override PartName="/ppt/slideLayouts/slideLayout10.xml" ContentType="application/vnd.openxmlformats-officedocument.presentationml.slideLayout+xml"/>
  <Default Extension="rels" ContentType="application/vnd.openxmlformats-package.relationships+xml"/>
  <Override PartName="/ppt/slides/slide10.xml" ContentType="application/vnd.openxmlformats-officedocument.presentationml.slide+xml"/>
  <Default Extension="jpeg" ContentType="image/jpeg"/>
  <Override PartName="/ppt/slides/slide8.xml" ContentType="application/vnd.openxmlformats-officedocument.presentationml.slide+xml"/>
  <Override PartName="/ppt/tableStyles.xml" ContentType="application/vnd.openxmlformats-officedocument.presentationml.tableStyl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6.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8"/>
  </p:notesMasterIdLst>
  <p:sldIdLst>
    <p:sldId id="256" r:id="rId2"/>
    <p:sldId id="259" r:id="rId3"/>
    <p:sldId id="260" r:id="rId4"/>
    <p:sldId id="261" r:id="rId5"/>
    <p:sldId id="257" r:id="rId6"/>
    <p:sldId id="258" r:id="rId7"/>
    <p:sldId id="262" r:id="rId8"/>
    <p:sldId id="263" r:id="rId9"/>
    <p:sldId id="271"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84" d="100"/>
          <a:sy n="84" d="100"/>
        </p:scale>
        <p:origin x="-63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9" Type="http://schemas.openxmlformats.org/officeDocument/2006/relationships/printerSettings" Target="printerSettings/printerSettings1.bin"/><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3DA70-6626-904D-A1C3-AD7BF01D185F}" type="datetimeFigureOut">
              <a:t>4/11/11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A9AFD-25C3-9841-839D-DEAAFF15C304}" type="slidenum">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http://tlouish.id-alizes.fr/art/art5.php</a:t>
            </a:r>
          </a:p>
        </p:txBody>
      </p:sp>
      <p:sp>
        <p:nvSpPr>
          <p:cNvPr id="4" name="Slide Number Placeholder 3"/>
          <p:cNvSpPr>
            <a:spLocks noGrp="1"/>
          </p:cNvSpPr>
          <p:nvPr>
            <p:ph type="sldNum" sz="quarter" idx="10"/>
          </p:nvPr>
        </p:nvSpPr>
        <p:spPr/>
        <p:txBody>
          <a:bodyPr/>
          <a:lstStyle/>
          <a:p>
            <a:fld id="{F15A9AFD-25C3-9841-839D-DEAAFF15C304}" type="slidenum">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124F7E-5D83-6241-A128-1FA6A10D837B}" type="datetimeFigureOut">
              <a:rPr/>
              <a:pPr/>
              <a:t>4/10/11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E0001-C102-0D4E-BE0B-0891F111DD91}"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24F7E-5D83-6241-A128-1FA6A10D837B}" type="datetimeFigureOut">
              <a:rPr/>
              <a:pPr/>
              <a:t>4/10/11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E0001-C102-0D4E-BE0B-0891F111DD91}"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24F7E-5D83-6241-A128-1FA6A10D837B}" type="datetimeFigureOut">
              <a:rPr/>
              <a:pPr/>
              <a:t>4/10/11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E0001-C102-0D4E-BE0B-0891F111DD91}"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24F7E-5D83-6241-A128-1FA6A10D837B}" type="datetimeFigureOut">
              <a:rPr/>
              <a:pPr/>
              <a:t>4/10/11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E0001-C102-0D4E-BE0B-0891F111DD91}"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24F7E-5D83-6241-A128-1FA6A10D837B}" type="datetimeFigureOut">
              <a:rPr/>
              <a:pPr/>
              <a:t>4/10/11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E0001-C102-0D4E-BE0B-0891F111DD91}"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24F7E-5D83-6241-A128-1FA6A10D837B}" type="datetimeFigureOut">
              <a:rPr/>
              <a:pPr/>
              <a:t>4/10/11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E0001-C102-0D4E-BE0B-0891F111DD91}"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24F7E-5D83-6241-A128-1FA6A10D837B}" type="datetimeFigureOut">
              <a:rPr/>
              <a:pPr/>
              <a:t>4/10/11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1E0001-C102-0D4E-BE0B-0891F111DD91}"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24F7E-5D83-6241-A128-1FA6A10D837B}" type="datetimeFigureOut">
              <a:rPr/>
              <a:pPr/>
              <a:t>4/10/11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1E0001-C102-0D4E-BE0B-0891F111DD91}"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4F7E-5D83-6241-A128-1FA6A10D837B}" type="datetimeFigureOut">
              <a:rPr/>
              <a:pPr/>
              <a:t>4/10/11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1E0001-C102-0D4E-BE0B-0891F111DD91}"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24F7E-5D83-6241-A128-1FA6A10D837B}" type="datetimeFigureOut">
              <a:rPr/>
              <a:pPr/>
              <a:t>4/10/11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E0001-C102-0D4E-BE0B-0891F111DD91}"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24F7E-5D83-6241-A128-1FA6A10D837B}" type="datetimeFigureOut">
              <a:rPr/>
              <a:pPr/>
              <a:t>4/10/11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E0001-C102-0D4E-BE0B-0891F111DD91}"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24F7E-5D83-6241-A128-1FA6A10D837B}" type="datetimeFigureOut">
              <a:rPr/>
              <a:pPr/>
              <a:t>4/10/11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E0001-C102-0D4E-BE0B-0891F111DD91}" type="slidenum">
              <a: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762000"/>
          </a:xfrm>
        </p:spPr>
        <p:txBody>
          <a:bodyPr>
            <a:normAutofit/>
          </a:bodyPr>
          <a:lstStyle/>
          <a:p>
            <a:r>
              <a:rPr lang="en-US"/>
              <a:t>Le Classicisme</a:t>
            </a:r>
          </a:p>
        </p:txBody>
      </p:sp>
      <p:sp>
        <p:nvSpPr>
          <p:cNvPr id="3" name="Subtitle 2"/>
          <p:cNvSpPr>
            <a:spLocks noGrp="1"/>
          </p:cNvSpPr>
          <p:nvPr>
            <p:ph type="subTitle" idx="1"/>
          </p:nvPr>
        </p:nvSpPr>
        <p:spPr>
          <a:xfrm>
            <a:off x="685800" y="1676400"/>
            <a:ext cx="7772400" cy="4648200"/>
          </a:xfrm>
        </p:spPr>
        <p:txBody>
          <a:bodyPr>
            <a:normAutofit fontScale="77500" lnSpcReduction="20000"/>
          </a:bodyPr>
          <a:lstStyle/>
          <a:p>
            <a:r>
              <a:rPr>
                <a:solidFill>
                  <a:schemeClr val="tx1"/>
                </a:solidFill>
              </a:rPr>
              <a:t>Le </a:t>
            </a:r>
            <a:r>
              <a:rPr i="1">
                <a:solidFill>
                  <a:schemeClr val="tx1"/>
                </a:solidFill>
              </a:rPr>
              <a:t>baroque</a:t>
            </a:r>
            <a:r>
              <a:rPr>
                <a:solidFill>
                  <a:schemeClr val="tx1"/>
                </a:solidFill>
              </a:rPr>
              <a:t> (du portugais «barroco» : perle irrégulière) naît en Italie (XVI</a:t>
            </a:r>
            <a:r>
              <a:rPr baseline="30000">
                <a:solidFill>
                  <a:schemeClr val="tx1"/>
                </a:solidFill>
              </a:rPr>
              <a:t>e</a:t>
            </a:r>
            <a:r>
              <a:rPr>
                <a:solidFill>
                  <a:schemeClr val="tx1"/>
                </a:solidFill>
              </a:rPr>
              <a:t> et XVII</a:t>
            </a:r>
            <a:r>
              <a:rPr baseline="30000">
                <a:solidFill>
                  <a:schemeClr val="tx1"/>
                </a:solidFill>
              </a:rPr>
              <a:t>e</a:t>
            </a:r>
            <a:r>
              <a:rPr>
                <a:solidFill>
                  <a:schemeClr val="tx1"/>
                </a:solidFill>
              </a:rPr>
              <a:t>). Il est souvent défini comme l'art de la Contre-Réforme : l'Église veut un art imposant, dont la dimension fortement émotionnelle incite à la ferveur religieuse. Repris par les laïcs, il a pour but d'impressionner. Il est relativement peu diffusé en France.</a:t>
            </a:r>
          </a:p>
          <a:p>
            <a:endParaRPr lang="en-US">
              <a:solidFill>
                <a:schemeClr val="tx1"/>
              </a:solidFill>
            </a:endParaRPr>
          </a:p>
          <a:p>
            <a:r>
              <a:rPr>
                <a:solidFill>
                  <a:schemeClr val="tx1"/>
                </a:solidFill>
              </a:rPr>
              <a:t>Le </a:t>
            </a:r>
            <a:r>
              <a:rPr i="1">
                <a:solidFill>
                  <a:schemeClr val="tx1"/>
                </a:solidFill>
              </a:rPr>
              <a:t>classicisme</a:t>
            </a:r>
            <a:r>
              <a:rPr>
                <a:solidFill>
                  <a:schemeClr val="tx1"/>
                </a:solidFill>
              </a:rPr>
              <a:t>, seconde moitié du XVII</a:t>
            </a:r>
            <a:r>
              <a:rPr baseline="30000">
                <a:solidFill>
                  <a:schemeClr val="tx1"/>
                </a:solidFill>
              </a:rPr>
              <a:t>e</a:t>
            </a:r>
            <a:r>
              <a:rPr>
                <a:solidFill>
                  <a:schemeClr val="tx1"/>
                </a:solidFill>
              </a:rPr>
              <a:t>, est souvent considéré comme un art au service de la Monarchie. Il prend pour modèle l'art antique. Il se caractérise par la primauté de la raison, un idéal de parfaite adéquation entre la forme et le fond, une volonté d'harmonie (souvent morale et/ou religieuse) et de simplicité.</a:t>
            </a: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a:t> </a:t>
            </a:r>
          </a:p>
        </p:txBody>
      </p:sp>
      <p:sp>
        <p:nvSpPr>
          <p:cNvPr id="3" name="Content Placeholder 2"/>
          <p:cNvSpPr>
            <a:spLocks noGrp="1"/>
          </p:cNvSpPr>
          <p:nvPr>
            <p:ph idx="1"/>
          </p:nvPr>
        </p:nvSpPr>
        <p:spPr>
          <a:xfrm>
            <a:off x="457200" y="914400"/>
            <a:ext cx="8229600" cy="5211763"/>
          </a:xfrm>
        </p:spPr>
        <p:txBody>
          <a:bodyPr/>
          <a:lstStyle/>
          <a:p>
            <a:r>
              <a:rPr lang="en-US"/>
              <a:t>Le Vau et Mansart ont guid</a:t>
            </a:r>
            <a:r>
              <a:rPr lang="en-US"/>
              <a:t>é l’évolution architecturale de Versaillles entre 1161 et 1706:</a:t>
            </a:r>
            <a:endParaRPr lang="en-US"/>
          </a:p>
        </p:txBody>
      </p:sp>
      <p:pic>
        <p:nvPicPr>
          <p:cNvPr id="4" name="Picture 3" descr="Chateau-de-Versailles.jpg"/>
          <p:cNvPicPr>
            <a:picLocks noChangeAspect="1"/>
          </p:cNvPicPr>
          <p:nvPr/>
        </p:nvPicPr>
        <p:blipFill>
          <a:blip r:embed="rId2"/>
          <a:stretch>
            <a:fillRect/>
          </a:stretch>
        </p:blipFill>
        <p:spPr>
          <a:xfrm>
            <a:off x="2057400" y="2209800"/>
            <a:ext cx="6096000" cy="41376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Le Domaine de Marie Antoinette – Les jardins </a:t>
            </a:r>
            <a:r>
              <a:rPr lang="en-US" sz="3200"/>
              <a:t>à la française</a:t>
            </a:r>
            <a:endParaRPr lang="en-US" sz="3200"/>
          </a:p>
        </p:txBody>
      </p:sp>
      <p:pic>
        <p:nvPicPr>
          <p:cNvPr id="4" name="Content Placeholder 3" descr="A9F50984-C230-6DA7-2819-4264491ABD32File.jpg"/>
          <p:cNvPicPr>
            <a:picLocks noGrp="1" noChangeAspect="1"/>
          </p:cNvPicPr>
          <p:nvPr>
            <p:ph idx="1"/>
          </p:nvPr>
        </p:nvPicPr>
        <p:blipFill>
          <a:blip r:embed="rId2"/>
          <a:stretch>
            <a:fillRect/>
          </a:stretch>
        </p:blipFill>
        <p:spPr>
          <a:xfrm>
            <a:off x="990600" y="1417638"/>
            <a:ext cx="6674909" cy="5006182"/>
          </a:xfr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Le Hameau</a:t>
            </a:r>
          </a:p>
        </p:txBody>
      </p:sp>
      <p:pic>
        <p:nvPicPr>
          <p:cNvPr id="4" name="Content Placeholder 3" descr="850FE2DE-459C-0A40-CB0C-CFAE2FA4110CFile.jpg"/>
          <p:cNvPicPr>
            <a:picLocks noGrp="1" noChangeAspect="1"/>
          </p:cNvPicPr>
          <p:nvPr>
            <p:ph idx="1"/>
          </p:nvPr>
        </p:nvPicPr>
        <p:blipFill>
          <a:blip r:embed="rId2"/>
          <a:stretch>
            <a:fillRect/>
          </a:stretch>
        </p:blipFill>
        <p:spPr>
          <a:xfrm>
            <a:off x="2743200" y="1143000"/>
            <a:ext cx="3962400" cy="5228734"/>
          </a:xfr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180"/>
          </a:xfrm>
        </p:spPr>
        <p:txBody>
          <a:bodyPr>
            <a:normAutofit fontScale="90000"/>
          </a:bodyPr>
          <a:lstStyle/>
          <a:p>
            <a:r>
              <a:rPr lang="en-US" sz="3200"/>
              <a:t>Chambre de la reine</a:t>
            </a:r>
          </a:p>
        </p:txBody>
      </p:sp>
      <p:pic>
        <p:nvPicPr>
          <p:cNvPr id="4" name="Content Placeholder 3" descr="88340BCA-7113-EAD3-A6C6-98683C5B8375File.jpg"/>
          <p:cNvPicPr>
            <a:picLocks noGrp="1" noChangeAspect="1"/>
          </p:cNvPicPr>
          <p:nvPr>
            <p:ph idx="1"/>
          </p:nvPr>
        </p:nvPicPr>
        <p:blipFill>
          <a:blip r:embed="rId2"/>
          <a:stretch>
            <a:fillRect/>
          </a:stretch>
        </p:blipFill>
        <p:spPr>
          <a:xfrm>
            <a:off x="2438400" y="835818"/>
            <a:ext cx="4343400" cy="5791201"/>
          </a:xfr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Le Vau: Ch</a:t>
            </a:r>
            <a:r>
              <a:rPr lang="en-US" sz="3200"/>
              <a:t>âteau de Vaux-le-vicompte, 1661</a:t>
            </a:r>
            <a:endParaRPr lang="en-US" sz="3200"/>
          </a:p>
        </p:txBody>
      </p:sp>
      <p:pic>
        <p:nvPicPr>
          <p:cNvPr id="4" name="Content Placeholder 3" descr="800px-Vaux_le_vicomte_1.jpg"/>
          <p:cNvPicPr>
            <a:picLocks noGrp="1" noChangeAspect="1"/>
          </p:cNvPicPr>
          <p:nvPr>
            <p:ph idx="1"/>
          </p:nvPr>
        </p:nvPicPr>
        <p:blipFill>
          <a:blip r:embed="rId2"/>
          <a:stretch>
            <a:fillRect/>
          </a:stretch>
        </p:blipFill>
        <p:spPr>
          <a:xfrm>
            <a:off x="1206971" y="1600200"/>
            <a:ext cx="6730057" cy="4525963"/>
          </a:xfr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a:t>Mansart: L’Orangerie </a:t>
            </a:r>
            <a:r>
              <a:rPr lang="en-US" sz="3200"/>
              <a:t>à Versailles</a:t>
            </a:r>
            <a:endParaRPr lang="en-US" sz="3200"/>
          </a:p>
        </p:txBody>
      </p:sp>
      <p:pic>
        <p:nvPicPr>
          <p:cNvPr id="6" name="Content Placeholder 5" descr="800px-Château_de_Versailles_-2009-12-29_066.JPG"/>
          <p:cNvPicPr>
            <a:picLocks noGrp="1" noChangeAspect="1"/>
          </p:cNvPicPr>
          <p:nvPr>
            <p:ph idx="1"/>
          </p:nvPr>
        </p:nvPicPr>
        <p:blipFill>
          <a:blip r:embed="rId2"/>
          <a:stretch>
            <a:fillRect/>
          </a:stretch>
        </p:blipFill>
        <p:spPr>
          <a:xfrm>
            <a:off x="914400" y="1417638"/>
            <a:ext cx="7130395" cy="4750626"/>
          </a:xfr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En musique: Lully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Nicolas Poussin, </a:t>
            </a:r>
            <a:r>
              <a:rPr lang="en-US" sz="3200" i="1"/>
              <a:t>Les Bergers d’Arcadie</a:t>
            </a:r>
            <a:r>
              <a:rPr lang="en-US" sz="3200"/>
              <a:t>, 1637-38 </a:t>
            </a:r>
          </a:p>
        </p:txBody>
      </p:sp>
      <p:pic>
        <p:nvPicPr>
          <p:cNvPr id="4" name="Content Placeholder 3" descr="800px-Nicolas_Poussin_052.jpg"/>
          <p:cNvPicPr>
            <a:picLocks noGrp="1" noChangeAspect="1"/>
          </p:cNvPicPr>
          <p:nvPr>
            <p:ph idx="1"/>
          </p:nvPr>
        </p:nvPicPr>
        <p:blipFill>
          <a:blip r:embed="rId2"/>
          <a:stretch>
            <a:fillRect/>
          </a:stretch>
        </p:blipFill>
        <p:spPr>
          <a:xfrm>
            <a:off x="3352800" y="2982309"/>
            <a:ext cx="2438400" cy="1761744"/>
          </a:xfrm>
        </p:spPr>
      </p:pic>
      <p:pic>
        <p:nvPicPr>
          <p:cNvPr id="5" name="Picture 4" descr="800px-Nicolas_Poussin_052.jpg"/>
          <p:cNvPicPr>
            <a:picLocks noChangeAspect="1"/>
          </p:cNvPicPr>
          <p:nvPr/>
        </p:nvPicPr>
        <p:blipFill>
          <a:blip r:embed="rId2"/>
          <a:stretch>
            <a:fillRect/>
          </a:stretch>
        </p:blipFill>
        <p:spPr>
          <a:xfrm>
            <a:off x="1143000" y="1417638"/>
            <a:ext cx="6897109" cy="49831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a:t>L’Enlev</a:t>
            </a:r>
            <a:r>
              <a:rPr lang="en-US" sz="3200" i="1"/>
              <a:t>èment des Sabines</a:t>
            </a:r>
            <a:r>
              <a:rPr lang="en-US" sz="3200"/>
              <a:t>, 1637 </a:t>
            </a:r>
            <a:r>
              <a:rPr lang="en-US" sz="3200"/>
              <a:t/>
            </a:r>
            <a:br>
              <a:rPr lang="en-US" sz="3200"/>
            </a:br>
            <a:endParaRPr lang="en-US" sz="3200"/>
          </a:p>
        </p:txBody>
      </p:sp>
      <p:pic>
        <p:nvPicPr>
          <p:cNvPr id="4" name="Content Placeholder 3" descr="800px-Nicolas_Poussin_072.jpg"/>
          <p:cNvPicPr>
            <a:picLocks noGrp="1" noChangeAspect="1"/>
          </p:cNvPicPr>
          <p:nvPr>
            <p:ph idx="1"/>
          </p:nvPr>
        </p:nvPicPr>
        <p:blipFill>
          <a:blip r:embed="rId2"/>
          <a:stretch>
            <a:fillRect/>
          </a:stretch>
        </p:blipFill>
        <p:spPr>
          <a:xfrm>
            <a:off x="1219200" y="1417638"/>
            <a:ext cx="6888887" cy="5063332"/>
          </a:xfr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Poussin, </a:t>
            </a:r>
            <a:r>
              <a:rPr lang="en-US" sz="3200" i="1"/>
              <a:t>Danse </a:t>
            </a:r>
            <a:r>
              <a:rPr lang="en-US" sz="3200" i="1"/>
              <a:t>à la musique du temps</a:t>
            </a:r>
            <a:r>
              <a:rPr lang="en-US" sz="3200"/>
              <a:t>, 1634-36</a:t>
            </a:r>
            <a:endParaRPr lang="en-US" sz="3200"/>
          </a:p>
        </p:txBody>
      </p:sp>
      <p:pic>
        <p:nvPicPr>
          <p:cNvPr id="4" name="Content Placeholder 3" descr="758px-The_dance_to_the_music_of_time_c._1640.jpg"/>
          <p:cNvPicPr>
            <a:picLocks noGrp="1" noChangeAspect="1"/>
          </p:cNvPicPr>
          <p:nvPr>
            <p:ph idx="1"/>
          </p:nvPr>
        </p:nvPicPr>
        <p:blipFill>
          <a:blip r:embed="rId2"/>
          <a:stretch>
            <a:fillRect/>
          </a:stretch>
        </p:blipFill>
        <p:spPr>
          <a:xfrm>
            <a:off x="1371600" y="1417637"/>
            <a:ext cx="6172200" cy="4885647"/>
          </a:xfr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a:t> Claude Lorrain, </a:t>
            </a:r>
            <a:r>
              <a:rPr lang="en-US" sz="3200" i="1"/>
              <a:t>Le matin au port</a:t>
            </a:r>
            <a:r>
              <a:rPr lang="en-US" sz="3200"/>
              <a:t>, 1630  </a:t>
            </a:r>
          </a:p>
        </p:txBody>
      </p:sp>
      <p:pic>
        <p:nvPicPr>
          <p:cNvPr id="4" name="Content Placeholder 3" descr="morning_in_the_harbor.jpg"/>
          <p:cNvPicPr>
            <a:picLocks noGrp="1" noChangeAspect="1"/>
          </p:cNvPicPr>
          <p:nvPr>
            <p:ph idx="1"/>
          </p:nvPr>
        </p:nvPicPr>
        <p:blipFill>
          <a:blip r:embed="rId2"/>
          <a:stretch>
            <a:fillRect/>
          </a:stretch>
        </p:blipFill>
        <p:spPr>
          <a:xfrm>
            <a:off x="1143000" y="1219200"/>
            <a:ext cx="6858000" cy="5177790"/>
          </a:xfr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Lorrain, </a:t>
            </a:r>
            <a:r>
              <a:rPr lang="en-US" sz="3200" i="1"/>
              <a:t>En</a:t>
            </a:r>
            <a:r>
              <a:rPr lang="en-US" sz="3200" i="1"/>
              <a:t>ée à Délos</a:t>
            </a:r>
            <a:r>
              <a:rPr lang="en-US" sz="3200"/>
              <a:t>, 1672</a:t>
            </a:r>
            <a:r>
              <a:rPr lang="en-US" sz="3200"/>
              <a:t> </a:t>
            </a:r>
          </a:p>
        </p:txBody>
      </p:sp>
      <p:pic>
        <p:nvPicPr>
          <p:cNvPr id="4" name="Content Placeholder 3" descr="Le_Lorrain_Enee_Delos.jpg"/>
          <p:cNvPicPr>
            <a:picLocks noGrp="1" noChangeAspect="1"/>
          </p:cNvPicPr>
          <p:nvPr>
            <p:ph idx="1"/>
          </p:nvPr>
        </p:nvPicPr>
        <p:blipFill>
          <a:blip r:embed="rId2"/>
          <a:stretch>
            <a:fillRect/>
          </a:stretch>
        </p:blipFill>
        <p:spPr>
          <a:xfrm>
            <a:off x="1371600" y="1676400"/>
            <a:ext cx="6363723" cy="4800600"/>
          </a:xfr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a:t>Lorrain, Autoportrait, </a:t>
            </a:r>
          </a:p>
        </p:txBody>
      </p:sp>
      <p:pic>
        <p:nvPicPr>
          <p:cNvPr id="4" name="Content Placeholder 3" descr="Self-Portrait.jpg"/>
          <p:cNvPicPr>
            <a:picLocks noGrp="1" noChangeAspect="1"/>
          </p:cNvPicPr>
          <p:nvPr>
            <p:ph idx="1"/>
          </p:nvPr>
        </p:nvPicPr>
        <p:blipFill>
          <a:blip r:embed="rId2"/>
          <a:stretch>
            <a:fillRect/>
          </a:stretch>
        </p:blipFill>
        <p:spPr>
          <a:xfrm>
            <a:off x="2666999" y="914400"/>
            <a:ext cx="3969715" cy="5638800"/>
          </a:xfr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a:t>Lorrain, </a:t>
            </a:r>
            <a:r>
              <a:rPr lang="en-US" sz="3200" i="1"/>
              <a:t>Apollon et les Muses</a:t>
            </a:r>
            <a:r>
              <a:rPr lang="en-US" sz="3200"/>
              <a:t>, 1652</a:t>
            </a:r>
          </a:p>
        </p:txBody>
      </p:sp>
      <p:pic>
        <p:nvPicPr>
          <p:cNvPr id="4" name="Content Placeholder 3" descr="Landscape-with-Apollo-and-the-Muses,-1652-large.jpg"/>
          <p:cNvPicPr>
            <a:picLocks noGrp="1" noChangeAspect="1"/>
          </p:cNvPicPr>
          <p:nvPr>
            <p:ph idx="1"/>
          </p:nvPr>
        </p:nvPicPr>
        <p:blipFill>
          <a:blip r:embed="rId2"/>
          <a:stretch>
            <a:fillRect/>
          </a:stretch>
        </p:blipFill>
        <p:spPr>
          <a:xfrm>
            <a:off x="1066800" y="1417637"/>
            <a:ext cx="7239000" cy="4832033"/>
          </a:xfr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Architecture</a:t>
            </a:r>
          </a:p>
        </p:txBody>
      </p:sp>
      <p:sp>
        <p:nvSpPr>
          <p:cNvPr id="3" name="Content Placeholder 2"/>
          <p:cNvSpPr>
            <a:spLocks noGrp="1"/>
          </p:cNvSpPr>
          <p:nvPr>
            <p:ph idx="1"/>
          </p:nvPr>
        </p:nvSpPr>
        <p:spPr/>
        <p:txBody>
          <a:bodyPr>
            <a:normAutofit fontScale="70000" lnSpcReduction="20000"/>
          </a:bodyPr>
          <a:lstStyle/>
          <a:p>
            <a:r>
              <a:t>L'architecture française va rapidement se détourner du baroque italien jugé excessif. De plus, il y a rivalité et volonté de supplanter l'Italie, qui se concrétise par Versailles. Il y a donc peu d'architecture qualifiée de </a:t>
            </a:r>
            <a:r>
              <a:rPr i="1"/>
              <a:t>baroque</a:t>
            </a:r>
            <a:r>
              <a:t> en France.</a:t>
            </a:r>
          </a:p>
          <a:p>
            <a:endParaRPr lang="en-US" i="1"/>
          </a:p>
          <a:p>
            <a:r>
              <a:rPr i="1"/>
              <a:t>Classicisme</a:t>
            </a:r>
            <a:r>
              <a:t>. Thème récurent: un corps central et deux ailes symétriques, un ordre architectural (dorique, ionien, corinthien) pour chaque étage. Son but est de concilier utilité et plaisir, simplicité et logique. Représentants : François Mansart (1598-1661), Louis Le Vau. Exemple : la place des Vosges (la place la plus ancienne de Paris, construite de 1605 à 1612). </a:t>
            </a:r>
            <a:br/>
            <a:r>
              <a:t>Versailles : son but est de magnifier Louis XIV (et ses successeurs). Il s'agit d'une oeuvre complexe donnant à voir un art total :</a:t>
            </a:r>
          </a:p>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TotalTime>
  <Words>412</Words>
  <Application>Microsoft Macintosh PowerPoint</Application>
  <PresentationFormat>On-screen Show (4:3)</PresentationFormat>
  <Paragraphs>25</Paragraphs>
  <Slides>16</Slides>
  <Notes>1</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Le Classicisme</vt:lpstr>
      <vt:lpstr>Nicolas Poussin, Les Bergers d’Arcadie, 1637-38 </vt:lpstr>
      <vt:lpstr>L’Enlevèment des Sabines, 1637  </vt:lpstr>
      <vt:lpstr>Poussin, Danse à la musique du temps, 1634-36</vt:lpstr>
      <vt:lpstr> Claude Lorrain, Le matin au port, 1630  </vt:lpstr>
      <vt:lpstr>Lorrain, Enée à Délos, 1672 </vt:lpstr>
      <vt:lpstr>Lorrain, Autoportrait, </vt:lpstr>
      <vt:lpstr>Lorrain, Apollon et les Muses, 1652</vt:lpstr>
      <vt:lpstr>Architecture</vt:lpstr>
      <vt:lpstr> </vt:lpstr>
      <vt:lpstr>Le Domaine de Marie Antoinette – Les jardins à la française</vt:lpstr>
      <vt:lpstr>Le Hameau</vt:lpstr>
      <vt:lpstr>Chambre de la reine</vt:lpstr>
      <vt:lpstr>Le Vau: Château de Vaux-le-vicompte, 1661</vt:lpstr>
      <vt:lpstr>Mansart: L’Orangerie à Versailles</vt:lpstr>
      <vt:lpstr>Slide 16</vt:lpstr>
    </vt:vector>
  </TitlesOfParts>
  <Company>Eckerd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 Hilliker</dc:creator>
  <cp:lastModifiedBy>Lee Hilliker</cp:lastModifiedBy>
  <cp:revision>32</cp:revision>
  <dcterms:created xsi:type="dcterms:W3CDTF">2011-04-11T20:45:05Z</dcterms:created>
  <dcterms:modified xsi:type="dcterms:W3CDTF">2011-04-11T22:13:08Z</dcterms:modified>
</cp:coreProperties>
</file>