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5.xml" ContentType="application/vnd.openxmlformats-officedocument.presentationml.slide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74" r:id="rId4"/>
    <p:sldId id="264" r:id="rId5"/>
    <p:sldId id="269" r:id="rId6"/>
    <p:sldId id="270" r:id="rId7"/>
    <p:sldId id="271" r:id="rId8"/>
    <p:sldId id="265" r:id="rId9"/>
    <p:sldId id="272" r:id="rId10"/>
    <p:sldId id="262" r:id="rId11"/>
    <p:sldId id="263" r:id="rId12"/>
    <p:sldId id="266" r:id="rId13"/>
    <p:sldId id="267" r:id="rId14"/>
    <p:sldId id="268" r:id="rId15"/>
    <p:sldId id="273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1484" autoAdjust="0"/>
    <p:restoredTop sz="94660"/>
  </p:normalViewPr>
  <p:slideViewPr>
    <p:cSldViewPr snapToObjects="1">
      <p:cViewPr varScale="1">
        <p:scale>
          <a:sx n="123" d="100"/>
          <a:sy n="123" d="100"/>
        </p:scale>
        <p:origin x="-96" y="-3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theme" Target="theme/theme1.xml"/><Relationship Id="rId4" Type="http://schemas.openxmlformats.org/officeDocument/2006/relationships/slide" Target="slides/slide3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2" Type="http://schemas.openxmlformats.org/officeDocument/2006/relationships/slide" Target="slides/slide11.xml"/><Relationship Id="rId17" Type="http://schemas.openxmlformats.org/officeDocument/2006/relationships/printerSettings" Target="printerSettings/printerSettings1.bin"/><Relationship Id="rId19" Type="http://schemas.openxmlformats.org/officeDocument/2006/relationships/viewProps" Target="view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9C59-F5DF-874C-A151-5C7FB2A0DB64}" type="datetimeFigureOut">
              <a:rPr/>
              <a:pPr/>
              <a:t>3/29/09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879DB-2E27-BB4C-B030-35EB8983B32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9C59-F5DF-874C-A151-5C7FB2A0DB64}" type="datetimeFigureOut">
              <a:rPr/>
              <a:pPr/>
              <a:t>3/29/09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879DB-2E27-BB4C-B030-35EB8983B32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9C59-F5DF-874C-A151-5C7FB2A0DB64}" type="datetimeFigureOut">
              <a:rPr/>
              <a:pPr/>
              <a:t>3/29/09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879DB-2E27-BB4C-B030-35EB8983B32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9C59-F5DF-874C-A151-5C7FB2A0DB64}" type="datetimeFigureOut">
              <a:rPr/>
              <a:pPr/>
              <a:t>3/29/09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879DB-2E27-BB4C-B030-35EB8983B32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9C59-F5DF-874C-A151-5C7FB2A0DB64}" type="datetimeFigureOut">
              <a:rPr/>
              <a:pPr/>
              <a:t>3/29/09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879DB-2E27-BB4C-B030-35EB8983B32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9C59-F5DF-874C-A151-5C7FB2A0DB64}" type="datetimeFigureOut">
              <a:rPr/>
              <a:pPr/>
              <a:t>3/29/09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879DB-2E27-BB4C-B030-35EB8983B32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9C59-F5DF-874C-A151-5C7FB2A0DB64}" type="datetimeFigureOut">
              <a:rPr/>
              <a:pPr/>
              <a:t>3/29/09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879DB-2E27-BB4C-B030-35EB8983B32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9C59-F5DF-874C-A151-5C7FB2A0DB64}" type="datetimeFigureOut">
              <a:rPr/>
              <a:pPr/>
              <a:t>3/29/09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879DB-2E27-BB4C-B030-35EB8983B32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9C59-F5DF-874C-A151-5C7FB2A0DB64}" type="datetimeFigureOut">
              <a:rPr/>
              <a:pPr/>
              <a:t>3/29/09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879DB-2E27-BB4C-B030-35EB8983B32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9C59-F5DF-874C-A151-5C7FB2A0DB64}" type="datetimeFigureOut">
              <a:rPr/>
              <a:pPr/>
              <a:t>3/29/09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879DB-2E27-BB4C-B030-35EB8983B32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9C59-F5DF-874C-A151-5C7FB2A0DB64}" type="datetimeFigureOut">
              <a:rPr/>
              <a:pPr/>
              <a:t>3/29/09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879DB-2E27-BB4C-B030-35EB8983B32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B9C59-F5DF-874C-A151-5C7FB2A0DB64}" type="datetimeFigureOut">
              <a:rPr/>
              <a:pPr/>
              <a:t>3/29/09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879DB-2E27-BB4C-B030-35EB8983B320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/>
              <a:t>La Renaissance et le siècle classique: </a:t>
            </a:r>
            <a:br>
              <a:rPr lang="en-US" sz="3200"/>
            </a:br>
            <a:r>
              <a:rPr lang="en-US" sz="3200"/>
              <a:t>du 16e au 17e siècle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/>
              <a:t>Le Classicisme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Louis XIV, le </a:t>
            </a:r>
            <a:r>
              <a:rPr lang="en-US" sz="2800" dirty="0" err="1"/>
              <a:t>Roi</a:t>
            </a:r>
            <a:r>
              <a:rPr lang="en-US" sz="2800" dirty="0"/>
              <a:t> </a:t>
            </a:r>
            <a:r>
              <a:rPr lang="en-US" sz="2800" dirty="0" err="1"/>
              <a:t>soleil</a:t>
            </a:r>
            <a:r>
              <a:rPr lang="en-US" sz="2800" dirty="0"/>
              <a:t>, </a:t>
            </a:r>
            <a:r>
              <a:rPr lang="en-US" sz="2800" dirty="0" err="1"/>
              <a:t>règne</a:t>
            </a:r>
            <a:r>
              <a:rPr lang="en-US" sz="2800" dirty="0"/>
              <a:t> de 1643 </a:t>
            </a:r>
            <a:r>
              <a:rPr lang="en-US" sz="2800" dirty="0" err="1"/>
              <a:t>jusqu’en</a:t>
            </a:r>
            <a:r>
              <a:rPr lang="en-US" sz="2800" dirty="0"/>
              <a:t> 1715 -  c’est l’apogée de la période classique.  </a:t>
            </a:r>
          </a:p>
          <a:p>
            <a:r>
              <a:rPr lang="en-US" sz="2800" dirty="0"/>
              <a:t>«Pour beaucoup [. . .] le classicisme français est synonyme d’équilibre et d’harmonie dans les arts, de raffinement aristocratique dans la société, de lucidité et d’ordre dans la pensée, et d’autocratie dans le gouvernement» (295).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/>
              <a:t>L’art classique – Poussin, </a:t>
            </a:r>
            <a:r>
              <a:rPr lang="en-US" sz="2800" i="1"/>
              <a:t>Le jugement de Salomon</a:t>
            </a:r>
            <a:r>
              <a:rPr lang="en-US" sz="2800"/>
              <a:t>, 1649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953000"/>
            <a:ext cx="8229600" cy="13716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«Chez Poussin, il s’agit toujours d’un art remarquablement sobre, ordonné et raisonné [. . . avec un] équilibre entre l’homme et l’ordre universel auquel il devait se soumettre» (307-308)</a:t>
            </a:r>
          </a:p>
        </p:txBody>
      </p:sp>
      <p:pic>
        <p:nvPicPr>
          <p:cNvPr id="4" name="Picture 3" descr="36solom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411778"/>
            <a:ext cx="5181600" cy="34386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/>
              <a:t>Poussin,</a:t>
            </a:r>
            <a:r>
              <a:rPr lang="en-US" sz="3200" i="1"/>
              <a:t>Le temps</a:t>
            </a:r>
            <a:r>
              <a:rPr lang="en-US" sz="3200" i="1"/>
              <a:t> calme</a:t>
            </a:r>
            <a:r>
              <a:rPr lang="en-US" sz="3200"/>
              <a:t>, vers 1650 </a:t>
            </a:r>
          </a:p>
        </p:txBody>
      </p:sp>
      <p:pic>
        <p:nvPicPr>
          <p:cNvPr id="4" name="Content Placeholder 3" descr="14.  Poussin_Landscape with a Calm (small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8800" y="1752600"/>
            <a:ext cx="5486400" cy="406950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200"/>
              <a:t>Claude Lorrain – </a:t>
            </a:r>
            <a:r>
              <a:rPr lang="en-US" sz="3200" i="1"/>
              <a:t>Le matin au port</a:t>
            </a:r>
            <a:r>
              <a:rPr lang="en-US" sz="3200"/>
              <a:t>, 16?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257800"/>
            <a:ext cx="8229600" cy="868363"/>
          </a:xfrm>
        </p:spPr>
        <p:txBody>
          <a:bodyPr>
            <a:normAutofit fontScale="70000" lnSpcReduction="20000"/>
          </a:bodyPr>
          <a:lstStyle/>
          <a:p>
            <a:r>
              <a:rPr lang="en-US" sz="2800"/>
              <a:t>Lorrain était «[t]rès sensible à la lumière du soleil et particulièrement aux éclairages de la tombée du jour, ainsi qu’à l’atmosphère des grands espaces» (308)</a:t>
            </a:r>
          </a:p>
        </p:txBody>
      </p:sp>
      <p:pic>
        <p:nvPicPr>
          <p:cNvPr id="4" name="Picture 3" descr="lorr_morning-in-harbo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1143000"/>
            <a:ext cx="4887807" cy="3943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/>
              <a:t>Lorrain – </a:t>
            </a:r>
            <a:r>
              <a:rPr lang="en-US" sz="3200" i="1"/>
              <a:t>L</a:t>
            </a:r>
            <a:r>
              <a:rPr lang="en-US" sz="3200" i="1"/>
              <a:t>e mariage d’Issac et Rebekah</a:t>
            </a:r>
            <a:r>
              <a:rPr lang="en-US" sz="3200"/>
              <a:t>, 1648</a:t>
            </a:r>
          </a:p>
        </p:txBody>
      </p:sp>
      <p:pic>
        <p:nvPicPr>
          <p:cNvPr id="4" name="Content Placeholder 3" descr="landscape_with_marriage_of_isaac-40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8800" y="1676400"/>
            <a:ext cx="5334000" cy="408051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/>
              <a:t>Caractéristiques du Baroque:</a:t>
            </a:r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r>
              <a:rPr lang="en-US" sz="2800"/>
              <a:t>Caractéristiques du Classicisme: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/>
              <a:t>La Renaissance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8007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/>
              <a:t>	</a:t>
            </a:r>
            <a:r>
              <a:rPr lang="en-US" sz="2400"/>
              <a:t>François Ier est roi de 1515-1547; son règne marque le début de la Renaissance et l’influence humaniste en France; le portrait est 	de Clouet</a:t>
            </a:r>
          </a:p>
          <a:p>
            <a:pPr>
              <a:buNone/>
            </a:pPr>
            <a:endParaRPr lang="en-US" sz="2400"/>
          </a:p>
          <a:p>
            <a:pPr>
              <a:buNone/>
            </a:pPr>
            <a:r>
              <a:rPr lang="en-US" sz="2800"/>
              <a:t> </a:t>
            </a:r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pic>
        <p:nvPicPr>
          <p:cNvPr id="4" name="Picture 3" descr="francois 6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2202520"/>
            <a:ext cx="3429000" cy="43681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r>
              <a:rPr lang="en-US" sz="2800"/>
              <a:t>La fin du 16e siècle, cependant, est une période de violence religieuse; les guerres de religion sévissent entre 1560 et 1598;</a:t>
            </a:r>
          </a:p>
          <a:p>
            <a:r>
              <a:rPr lang="en-US" sz="2800"/>
              <a:t>L’assassinat de Henri IV, premier roi Bourbon, en 1610 marque la fin de la Renaissance en France</a:t>
            </a:r>
          </a:p>
          <a:p>
            <a:r>
              <a:rPr lang="en-US" sz="2800"/>
              <a:t>Louis XIII règne au début du 17e, de1610 à 1643 </a:t>
            </a:r>
          </a:p>
          <a:p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/>
              <a:t>Le Baroque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/>
              <a:t>L’art que l’on appelle aujourd’hui «Baroque» se développe pendant les dernières années du 16e siècle et la première moitié du 17e, c’est à dire du règne de Henri IV à la fin du règne de Louis XIII;</a:t>
            </a:r>
          </a:p>
          <a:p>
            <a:r>
              <a:rPr lang="en-US" sz="2800"/>
              <a:t>NB: Les dates pour les mouvements en art et en architecture ne sont jamais exactes – donc il faut se méfier un peu de la datation liée à la vie politique</a:t>
            </a:r>
          </a:p>
          <a:p>
            <a:endParaRPr lang="en-US" sz="2800"/>
          </a:p>
          <a:p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/>
              <a:t>Le Baroque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«en peinture, elle s’est exprimée avec vigueur par la disposition des objets et des personnages en diagonale sur la toile, des lignes souvent tourmentées et des perspectives en trompe-l’oeil» (285)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/>
              <a:t>Simon Vouet, </a:t>
            </a:r>
            <a:r>
              <a:rPr lang="en-US" sz="3200" i="1"/>
              <a:t>Allégorie de la Charité</a:t>
            </a:r>
            <a:r>
              <a:rPr lang="en-US" sz="3200"/>
              <a:t>, vers 1640</a:t>
            </a:r>
          </a:p>
        </p:txBody>
      </p:sp>
      <p:pic>
        <p:nvPicPr>
          <p:cNvPr id="4" name="Content Placeholder 3" descr="Vouet_Charit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67000" y="1430414"/>
            <a:ext cx="3758129" cy="500054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/>
              <a:t>Simon Vouet, </a:t>
            </a:r>
            <a:r>
              <a:rPr lang="en-US" sz="3200" i="1"/>
              <a:t>Le suicide de Lucrèce</a:t>
            </a:r>
          </a:p>
        </p:txBody>
      </p:sp>
      <p:pic>
        <p:nvPicPr>
          <p:cNvPr id="4" name="Content Placeholder 3" descr="Vouet_Lucrec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19400" y="1417638"/>
            <a:ext cx="3524892" cy="492425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/>
              <a:t>Le Baroque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/>
              <a:t>«en sculpture elle s’est manifestée dans le dynamisme de figures saisies en plein mouvement et de corps féminins souple et drapés» (285)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/>
              <a:t>Goujon, </a:t>
            </a:r>
            <a:r>
              <a:rPr lang="en-US" sz="3600" i="1"/>
              <a:t>Les Cariatides</a:t>
            </a:r>
            <a:r>
              <a:rPr lang="en-US" sz="3600"/>
              <a:t>, 1550</a:t>
            </a:r>
          </a:p>
        </p:txBody>
      </p:sp>
      <p:pic>
        <p:nvPicPr>
          <p:cNvPr id="4" name="Content Placeholder 3" descr="lvcariatid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24200" y="1676400"/>
            <a:ext cx="2743200" cy="475488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452</Words>
  <Application>Microsoft Macintosh PowerPoint</Application>
  <PresentationFormat>On-screen Show (4:3)</PresentationFormat>
  <Paragraphs>33</Paragraphs>
  <Slides>15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La Renaissance et le siècle classique:  du 16e au 17e siècle</vt:lpstr>
      <vt:lpstr>La Renaissance </vt:lpstr>
      <vt:lpstr>Slide 3</vt:lpstr>
      <vt:lpstr>Le Baroque</vt:lpstr>
      <vt:lpstr>Le Baroque</vt:lpstr>
      <vt:lpstr>Simon Vouet, Allégorie de la Charité, vers 1640</vt:lpstr>
      <vt:lpstr>Simon Vouet, Le suicide de Lucrèce</vt:lpstr>
      <vt:lpstr>Le Baroque</vt:lpstr>
      <vt:lpstr>Goujon, Les Cariatides, 1550</vt:lpstr>
      <vt:lpstr>Le Classicisme</vt:lpstr>
      <vt:lpstr>L’art classique – Poussin, Le jugement de Salomon, 1649</vt:lpstr>
      <vt:lpstr>Poussin,Le temps calme, vers 1650 </vt:lpstr>
      <vt:lpstr>Claude Lorrain – Le matin au port, 16?</vt:lpstr>
      <vt:lpstr>Lorrain – Le mariage d’Issac et Rebekah, 1648</vt:lpstr>
      <vt:lpstr>Slide 15</vt:lpstr>
    </vt:vector>
  </TitlesOfParts>
  <Company>Eckerd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Renaissance et le siècle classique</dc:title>
  <dc:creator>Lee Hilliker</dc:creator>
  <cp:lastModifiedBy>Lee Hilliker</cp:lastModifiedBy>
  <cp:revision>46</cp:revision>
  <dcterms:created xsi:type="dcterms:W3CDTF">2009-04-07T13:11:18Z</dcterms:created>
  <dcterms:modified xsi:type="dcterms:W3CDTF">2009-04-07T13:38:18Z</dcterms:modified>
</cp:coreProperties>
</file>